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sldImg"/>
          </p:nvPr>
        </p:nvSpPr>
        <p:spPr>
          <a:xfrm>
            <a:off x="533520" y="764280"/>
            <a:ext cx="6704640" cy="3771360"/>
          </a:xfrm>
          <a:prstGeom prst="rect">
            <a:avLst/>
          </a:prstGeom>
        </p:spPr>
        <p:txBody>
          <a:bodyPr lIns="0" rIns="0" tIns="0" bIns="0" anchor="ct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3"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4"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5"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6" name="PlaceHolder 6"/>
          <p:cNvSpPr>
            <a:spLocks noGrp="1"/>
          </p:cNvSpPr>
          <p:nvPr>
            <p:ph type="sldNum"/>
          </p:nvPr>
        </p:nvSpPr>
        <p:spPr>
          <a:xfrm>
            <a:off x="4399200" y="9555480"/>
            <a:ext cx="3372840" cy="502560"/>
          </a:xfrm>
          <a:prstGeom prst="rect">
            <a:avLst/>
          </a:prstGeom>
        </p:spPr>
        <p:txBody>
          <a:bodyPr lIns="0" rIns="0" tIns="0" bIns="0" anchor="b"/>
          <a:p>
            <a:pPr algn="r"/>
            <a:fld id="{3291D650-5D40-4297-87EC-A14ECE75C91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685800" y="1143000"/>
            <a:ext cx="5486040" cy="3085920"/>
          </a:xfrm>
          <a:prstGeom prst="rect">
            <a:avLst/>
          </a:prstGeom>
        </p:spPr>
      </p:sp>
      <p:sp>
        <p:nvSpPr>
          <p:cNvPr id="136"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Good evening everyone, tonight Justin and I would like to talk to about Object detection</a:t>
            </a:r>
            <a:endParaRPr b="0" lang="en-US" sz="1100" spc="-1" strike="noStrike">
              <a:latin typeface="Arial"/>
            </a:endParaRPr>
          </a:p>
        </p:txBody>
      </p:sp>
      <p:sp>
        <p:nvSpPr>
          <p:cNvPr id="137" name="TextShape 3"/>
          <p:cNvSpPr txBox="1"/>
          <p:nvPr/>
        </p:nvSpPr>
        <p:spPr>
          <a:xfrm>
            <a:off x="3884760" y="8685360"/>
            <a:ext cx="2971440" cy="458280"/>
          </a:xfrm>
          <a:prstGeom prst="rect">
            <a:avLst/>
          </a:prstGeom>
          <a:noFill/>
          <a:ln>
            <a:noFill/>
          </a:ln>
        </p:spPr>
        <p:txBody>
          <a:bodyPr anchor="b"/>
          <a:p>
            <a:pPr algn="r">
              <a:lnSpc>
                <a:spcPct val="100000"/>
              </a:lnSpc>
            </a:pPr>
            <a:fld id="{1504A30B-ED71-47DD-9788-4EDA629A5F19}"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685800" y="1143000"/>
            <a:ext cx="5486040" cy="3085920"/>
          </a:xfrm>
          <a:prstGeom prst="rect">
            <a:avLst/>
          </a:prstGeom>
        </p:spPr>
      </p:sp>
      <p:sp>
        <p:nvSpPr>
          <p:cNvPr id="163"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64" name="TextShape 3"/>
          <p:cNvSpPr txBox="1"/>
          <p:nvPr/>
        </p:nvSpPr>
        <p:spPr>
          <a:xfrm>
            <a:off x="3884760" y="8685360"/>
            <a:ext cx="2971440" cy="458280"/>
          </a:xfrm>
          <a:prstGeom prst="rect">
            <a:avLst/>
          </a:prstGeom>
          <a:noFill/>
          <a:ln>
            <a:noFill/>
          </a:ln>
        </p:spPr>
        <p:txBody>
          <a:bodyPr anchor="b"/>
          <a:p>
            <a:pPr algn="r">
              <a:lnSpc>
                <a:spcPct val="100000"/>
              </a:lnSpc>
            </a:pPr>
            <a:fld id="{7D126252-82C9-4F80-A489-5DDE852DE158}"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685800" y="1143000"/>
            <a:ext cx="5486040" cy="3085920"/>
          </a:xfrm>
          <a:prstGeom prst="rect">
            <a:avLst/>
          </a:prstGeom>
        </p:spPr>
      </p:sp>
      <p:sp>
        <p:nvSpPr>
          <p:cNvPr id="166"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67" name="TextShape 3"/>
          <p:cNvSpPr txBox="1"/>
          <p:nvPr/>
        </p:nvSpPr>
        <p:spPr>
          <a:xfrm>
            <a:off x="3884760" y="8685360"/>
            <a:ext cx="2971440" cy="458280"/>
          </a:xfrm>
          <a:prstGeom prst="rect">
            <a:avLst/>
          </a:prstGeom>
          <a:noFill/>
          <a:ln>
            <a:noFill/>
          </a:ln>
        </p:spPr>
        <p:txBody>
          <a:bodyPr anchor="b"/>
          <a:p>
            <a:pPr algn="r">
              <a:lnSpc>
                <a:spcPct val="100000"/>
              </a:lnSpc>
            </a:pPr>
            <a:fld id="{393A0F57-6C21-45D8-A7A2-A009F2F39E37}"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685800" y="1143000"/>
            <a:ext cx="5486040" cy="3085920"/>
          </a:xfrm>
          <a:prstGeom prst="rect">
            <a:avLst/>
          </a:prstGeom>
        </p:spPr>
      </p:sp>
      <p:sp>
        <p:nvSpPr>
          <p:cNvPr id="169"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70" name="TextShape 3"/>
          <p:cNvSpPr txBox="1"/>
          <p:nvPr/>
        </p:nvSpPr>
        <p:spPr>
          <a:xfrm>
            <a:off x="3884760" y="8685360"/>
            <a:ext cx="2971440" cy="458280"/>
          </a:xfrm>
          <a:prstGeom prst="rect">
            <a:avLst/>
          </a:prstGeom>
          <a:noFill/>
          <a:ln>
            <a:noFill/>
          </a:ln>
        </p:spPr>
        <p:txBody>
          <a:bodyPr anchor="b"/>
          <a:p>
            <a:pPr algn="r">
              <a:lnSpc>
                <a:spcPct val="100000"/>
              </a:lnSpc>
            </a:pPr>
            <a:fld id="{086ACDD2-CCF2-4CA0-93C2-7B7B4C284698}"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685800" y="1143000"/>
            <a:ext cx="5486040" cy="3085920"/>
          </a:xfrm>
          <a:prstGeom prst="rect">
            <a:avLst/>
          </a:prstGeom>
        </p:spPr>
      </p:sp>
      <p:sp>
        <p:nvSpPr>
          <p:cNvPr id="172"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73" name="TextShape 3"/>
          <p:cNvSpPr txBox="1"/>
          <p:nvPr/>
        </p:nvSpPr>
        <p:spPr>
          <a:xfrm>
            <a:off x="3884760" y="8685360"/>
            <a:ext cx="2971440" cy="458280"/>
          </a:xfrm>
          <a:prstGeom prst="rect">
            <a:avLst/>
          </a:prstGeom>
          <a:noFill/>
          <a:ln>
            <a:noFill/>
          </a:ln>
        </p:spPr>
        <p:txBody>
          <a:bodyPr anchor="b"/>
          <a:p>
            <a:pPr algn="r">
              <a:lnSpc>
                <a:spcPct val="100000"/>
              </a:lnSpc>
            </a:pPr>
            <a:fld id="{16C647E3-5E64-40BF-ABBD-F003C93B0CA6}"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685800" y="1143000"/>
            <a:ext cx="5486040" cy="3085920"/>
          </a:xfrm>
          <a:prstGeom prst="rect">
            <a:avLst/>
          </a:prstGeom>
        </p:spPr>
      </p:sp>
      <p:sp>
        <p:nvSpPr>
          <p:cNvPr id="175"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76" name="TextShape 3"/>
          <p:cNvSpPr txBox="1"/>
          <p:nvPr/>
        </p:nvSpPr>
        <p:spPr>
          <a:xfrm>
            <a:off x="3884760" y="8685360"/>
            <a:ext cx="2971440" cy="458280"/>
          </a:xfrm>
          <a:prstGeom prst="rect">
            <a:avLst/>
          </a:prstGeom>
          <a:noFill/>
          <a:ln>
            <a:noFill/>
          </a:ln>
        </p:spPr>
        <p:txBody>
          <a:bodyPr anchor="b"/>
          <a:p>
            <a:pPr algn="r">
              <a:lnSpc>
                <a:spcPct val="100000"/>
              </a:lnSpc>
            </a:pPr>
            <a:fld id="{A707031A-4D7B-4A66-90ED-A0D76C930DFA}"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6040" cy="3085920"/>
          </a:xfrm>
          <a:prstGeom prst="rect">
            <a:avLst/>
          </a:prstGeom>
        </p:spPr>
      </p:sp>
      <p:sp>
        <p:nvSpPr>
          <p:cNvPr id="178"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79" name="TextShape 3"/>
          <p:cNvSpPr txBox="1"/>
          <p:nvPr/>
        </p:nvSpPr>
        <p:spPr>
          <a:xfrm>
            <a:off x="3884760" y="8685360"/>
            <a:ext cx="2971440" cy="458280"/>
          </a:xfrm>
          <a:prstGeom prst="rect">
            <a:avLst/>
          </a:prstGeom>
          <a:noFill/>
          <a:ln>
            <a:noFill/>
          </a:ln>
        </p:spPr>
        <p:txBody>
          <a:bodyPr anchor="b"/>
          <a:p>
            <a:pPr algn="r">
              <a:lnSpc>
                <a:spcPct val="100000"/>
              </a:lnSpc>
            </a:pPr>
            <a:fld id="{1353F20D-3CF9-451A-864B-1BECC2909B48}"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6040" cy="3085920"/>
          </a:xfrm>
          <a:prstGeom prst="rect">
            <a:avLst/>
          </a:prstGeom>
        </p:spPr>
      </p:sp>
      <p:sp>
        <p:nvSpPr>
          <p:cNvPr id="181"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82" name="TextShape 3"/>
          <p:cNvSpPr txBox="1"/>
          <p:nvPr/>
        </p:nvSpPr>
        <p:spPr>
          <a:xfrm>
            <a:off x="3884760" y="8685360"/>
            <a:ext cx="2971440" cy="458280"/>
          </a:xfrm>
          <a:prstGeom prst="rect">
            <a:avLst/>
          </a:prstGeom>
          <a:noFill/>
          <a:ln>
            <a:noFill/>
          </a:ln>
        </p:spPr>
        <p:txBody>
          <a:bodyPr anchor="b"/>
          <a:p>
            <a:pPr algn="r">
              <a:lnSpc>
                <a:spcPct val="100000"/>
              </a:lnSpc>
            </a:pPr>
            <a:fld id="{A608F84C-1487-4189-8902-9F093E933102}"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6040" cy="3085920"/>
          </a:xfrm>
          <a:prstGeom prst="rect">
            <a:avLst/>
          </a:prstGeom>
        </p:spPr>
      </p:sp>
      <p:sp>
        <p:nvSpPr>
          <p:cNvPr id="184"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85" name="TextShape 3"/>
          <p:cNvSpPr txBox="1"/>
          <p:nvPr/>
        </p:nvSpPr>
        <p:spPr>
          <a:xfrm>
            <a:off x="3884760" y="8685360"/>
            <a:ext cx="2971440" cy="458280"/>
          </a:xfrm>
          <a:prstGeom prst="rect">
            <a:avLst/>
          </a:prstGeom>
          <a:noFill/>
          <a:ln>
            <a:noFill/>
          </a:ln>
        </p:spPr>
        <p:txBody>
          <a:bodyPr anchor="b"/>
          <a:p>
            <a:pPr algn="r">
              <a:lnSpc>
                <a:spcPct val="100000"/>
              </a:lnSpc>
            </a:pPr>
            <a:fld id="{4F2F6964-3B7B-4F35-85A0-D58B694849EE}"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6040" cy="3085920"/>
          </a:xfrm>
          <a:prstGeom prst="rect">
            <a:avLst/>
          </a:prstGeom>
        </p:spPr>
      </p:sp>
      <p:sp>
        <p:nvSpPr>
          <p:cNvPr id="187"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88" name="TextShape 3"/>
          <p:cNvSpPr txBox="1"/>
          <p:nvPr/>
        </p:nvSpPr>
        <p:spPr>
          <a:xfrm>
            <a:off x="3884760" y="8685360"/>
            <a:ext cx="2971440" cy="458280"/>
          </a:xfrm>
          <a:prstGeom prst="rect">
            <a:avLst/>
          </a:prstGeom>
          <a:noFill/>
          <a:ln>
            <a:noFill/>
          </a:ln>
        </p:spPr>
        <p:txBody>
          <a:bodyPr anchor="b"/>
          <a:p>
            <a:pPr algn="r">
              <a:lnSpc>
                <a:spcPct val="100000"/>
              </a:lnSpc>
            </a:pPr>
            <a:fld id="{FB602E99-61E8-4D50-B0C6-3147DF86FF7D}"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6040" cy="3085920"/>
          </a:xfrm>
          <a:prstGeom prst="rect">
            <a:avLst/>
          </a:prstGeom>
        </p:spPr>
      </p:sp>
      <p:sp>
        <p:nvSpPr>
          <p:cNvPr id="190"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91" name="TextShape 3"/>
          <p:cNvSpPr txBox="1"/>
          <p:nvPr/>
        </p:nvSpPr>
        <p:spPr>
          <a:xfrm>
            <a:off x="3884760" y="8685360"/>
            <a:ext cx="2971440" cy="458280"/>
          </a:xfrm>
          <a:prstGeom prst="rect">
            <a:avLst/>
          </a:prstGeom>
          <a:noFill/>
          <a:ln>
            <a:noFill/>
          </a:ln>
        </p:spPr>
        <p:txBody>
          <a:bodyPr anchor="b"/>
          <a:p>
            <a:pPr algn="r">
              <a:lnSpc>
                <a:spcPct val="100000"/>
              </a:lnSpc>
            </a:pPr>
            <a:fld id="{69C8E470-52DF-4EE3-8851-AD34E4331EB9}" type="slidenum">
              <a:rPr b="0" lang="en-US" sz="1400" spc="-1" strike="noStrike">
                <a:solidFill>
                  <a:srgbClr val="000000"/>
                </a:solidFill>
                <a:latin typeface="Arial"/>
                <a:ea typeface="Arial"/>
              </a:rPr>
              <a:t>&lt;number&gt;</a:t>
            </a:fld>
            <a:endParaRPr b="0" lang="en-US"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685800" y="1143000"/>
            <a:ext cx="5486040" cy="3085920"/>
          </a:xfrm>
          <a:prstGeom prst="rect">
            <a:avLst/>
          </a:prstGeom>
        </p:spPr>
      </p:sp>
      <p:sp>
        <p:nvSpPr>
          <p:cNvPr id="139"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First, let’s define object detection in general a little bit. Object detection is fundamental in any system that wants to see and interact with its surroundings. </a:t>
            </a:r>
            <a:endParaRPr b="0" lang="en-US" sz="1100" spc="-1" strike="noStrike">
              <a:latin typeface="Arial"/>
            </a:endParaRPr>
          </a:p>
          <a:p>
            <a:pPr>
              <a:lnSpc>
                <a:spcPct val="100000"/>
              </a:lnSpc>
            </a:pPr>
            <a:r>
              <a:rPr b="0" lang="en-US" sz="1100" spc="-1" strike="noStrike">
                <a:latin typeface="Arial"/>
              </a:rPr>
              <a:t>Over the past years, there have been many methods to achieve object detection.</a:t>
            </a:r>
            <a:endParaRPr b="0" lang="en-US" sz="1100" spc="-1" strike="noStrike">
              <a:latin typeface="Arial"/>
            </a:endParaRPr>
          </a:p>
          <a:p>
            <a:pPr>
              <a:lnSpc>
                <a:spcPct val="100000"/>
              </a:lnSpc>
            </a:pPr>
            <a:r>
              <a:rPr b="0" lang="en-US" sz="1100" spc="-1" strike="noStrike">
                <a:latin typeface="Arial"/>
              </a:rPr>
              <a:t>For our project, we decided to use machine learning algorithms to identify objects in a provided image.</a:t>
            </a:r>
            <a:endParaRPr b="0" lang="en-US" sz="1100" spc="-1" strike="noStrike">
              <a:latin typeface="Arial"/>
            </a:endParaRPr>
          </a:p>
          <a:p>
            <a:pPr>
              <a:lnSpc>
                <a:spcPct val="100000"/>
              </a:lnSpc>
            </a:pPr>
            <a:r>
              <a:rPr b="0" lang="en-US" sz="1100" spc="-1" strike="noStrike">
                <a:latin typeface="Arial"/>
              </a:rPr>
              <a:t>Amongst the variety of machine learning algorithms available we decided to attempt using Mask-RCNN and YOLO.</a:t>
            </a:r>
            <a:endParaRPr b="0" lang="en-US" sz="1100" spc="-1" strike="noStrike">
              <a:latin typeface="Arial"/>
            </a:endParaRPr>
          </a:p>
        </p:txBody>
      </p:sp>
      <p:sp>
        <p:nvSpPr>
          <p:cNvPr id="140" name="TextShape 3"/>
          <p:cNvSpPr txBox="1"/>
          <p:nvPr/>
        </p:nvSpPr>
        <p:spPr>
          <a:xfrm>
            <a:off x="3884760" y="8685360"/>
            <a:ext cx="2971440" cy="458280"/>
          </a:xfrm>
          <a:prstGeom prst="rect">
            <a:avLst/>
          </a:prstGeom>
          <a:noFill/>
          <a:ln>
            <a:noFill/>
          </a:ln>
        </p:spPr>
        <p:txBody>
          <a:bodyPr anchor="b"/>
          <a:p>
            <a:pPr algn="r">
              <a:lnSpc>
                <a:spcPct val="100000"/>
              </a:lnSpc>
            </a:pPr>
            <a:fld id="{09F7F682-5465-4519-929C-FB3695506F79}"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685800" y="1143000"/>
            <a:ext cx="5486040" cy="3085920"/>
          </a:xfrm>
          <a:prstGeom prst="rect">
            <a:avLst/>
          </a:prstGeom>
        </p:spPr>
      </p:sp>
      <p:sp>
        <p:nvSpPr>
          <p:cNvPr id="142"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Before we get to our Mask-RCNN and YOLO I would like to talk about Convolutional Neural Networks first. </a:t>
            </a:r>
            <a:endParaRPr b="0" lang="en-US" sz="1100" spc="-1" strike="noStrike">
              <a:latin typeface="Arial"/>
            </a:endParaRPr>
          </a:p>
          <a:p>
            <a:pPr>
              <a:lnSpc>
                <a:spcPct val="100000"/>
              </a:lnSpc>
            </a:pPr>
            <a:r>
              <a:rPr b="0" lang="en-US" sz="1100" spc="-1" strike="noStrike">
                <a:latin typeface="Arial"/>
              </a:rPr>
              <a:t>A CNN is made out of multiple convolutional layers, </a:t>
            </a:r>
            <a:r>
              <a:rPr b="0" lang="en-US" sz="1150" spc="-1" strike="noStrike">
                <a:solidFill>
                  <a:srgbClr val="555555"/>
                </a:solidFill>
                <a:latin typeface="Arial"/>
              </a:rPr>
              <a:t>which is where a filter is applied to an input image to create a feature map that summarizes the presence of detected features in the input.</a:t>
            </a:r>
            <a:endParaRPr b="0" lang="en-US" sz="1150" spc="-1" strike="noStrike">
              <a:latin typeface="Arial"/>
            </a:endParaRPr>
          </a:p>
          <a:p>
            <a:pPr>
              <a:lnSpc>
                <a:spcPct val="100000"/>
              </a:lnSpc>
            </a:pPr>
            <a:r>
              <a:rPr b="0" lang="en-US" sz="1100" spc="-1" strike="noStrike">
                <a:solidFill>
                  <a:srgbClr val="555555"/>
                </a:solidFill>
                <a:latin typeface="Arial"/>
              </a:rPr>
              <a:t>This way we can extract features from the picture. For example, we take a kernel of specified size, then we move the kernel across the image to obtain different “weights” for each section out of which we can detect features.</a:t>
            </a:r>
            <a:endParaRPr b="0" lang="en-US" sz="1100" spc="-1" strike="noStrike">
              <a:latin typeface="Arial"/>
            </a:endParaRPr>
          </a:p>
          <a:p>
            <a:pPr>
              <a:lnSpc>
                <a:spcPct val="100000"/>
              </a:lnSpc>
            </a:pPr>
            <a:r>
              <a:rPr b="0" lang="en-US" sz="1100" spc="-1" strike="noStrike">
                <a:solidFill>
                  <a:srgbClr val="555555"/>
                </a:solidFill>
                <a:latin typeface="Arial"/>
              </a:rPr>
              <a:t>Matching feature together is done by multiplying by dot product the image pixels by feature pixels, summing them, and diving them by the amount of pixels in the feature. This results in a stack of images.</a:t>
            </a:r>
            <a:endParaRPr b="0" lang="en-US" sz="1100" spc="-1" strike="noStrike">
              <a:latin typeface="Arial"/>
            </a:endParaRPr>
          </a:p>
          <a:p>
            <a:pPr>
              <a:lnSpc>
                <a:spcPct val="100000"/>
              </a:lnSpc>
            </a:pPr>
            <a:r>
              <a:rPr b="0" lang="en-US" sz="1100" spc="-1" strike="noStrike">
                <a:solidFill>
                  <a:srgbClr val="555555"/>
                </a:solidFill>
                <a:latin typeface="Arial"/>
              </a:rPr>
              <a:t>After going through convolution we have the pooling layer, which essentially reduces the size of the stack of images by picking those with the highest value in the window. </a:t>
            </a:r>
            <a:endParaRPr b="0" lang="en-US" sz="1100" spc="-1" strike="noStrike">
              <a:latin typeface="Arial"/>
            </a:endParaRPr>
          </a:p>
          <a:p>
            <a:pPr>
              <a:lnSpc>
                <a:spcPct val="100000"/>
              </a:lnSpc>
            </a:pPr>
            <a:r>
              <a:rPr b="0" lang="en-US" sz="1100" spc="-1" strike="noStrike">
                <a:solidFill>
                  <a:srgbClr val="555555"/>
                </a:solidFill>
                <a:latin typeface="Arial"/>
              </a:rPr>
              <a:t>To make sure the process works correctly, we also have to normalize the values through normal distribution so that we won’t have any negative values.</a:t>
            </a:r>
            <a:endParaRPr b="0" lang="en-US" sz="1100" spc="-1" strike="noStrike">
              <a:latin typeface="Arial"/>
            </a:endParaRPr>
          </a:p>
          <a:p>
            <a:pPr>
              <a:lnSpc>
                <a:spcPct val="100000"/>
              </a:lnSpc>
            </a:pPr>
            <a:r>
              <a:rPr b="0" lang="en-US" sz="1100" spc="-1" strike="noStrike">
                <a:solidFill>
                  <a:srgbClr val="555555"/>
                </a:solidFill>
                <a:latin typeface="Arial"/>
              </a:rPr>
              <a:t>To make this easier, we can use Rectified Linear Units, as defined in the picture below.</a:t>
            </a:r>
            <a:endParaRPr b="0" lang="en-US" sz="1100" spc="-1" strike="noStrike">
              <a:latin typeface="Arial"/>
            </a:endParaRPr>
          </a:p>
        </p:txBody>
      </p:sp>
      <p:sp>
        <p:nvSpPr>
          <p:cNvPr id="143" name="TextShape 3"/>
          <p:cNvSpPr txBox="1"/>
          <p:nvPr/>
        </p:nvSpPr>
        <p:spPr>
          <a:xfrm>
            <a:off x="3884760" y="8685360"/>
            <a:ext cx="2971440" cy="458280"/>
          </a:xfrm>
          <a:prstGeom prst="rect">
            <a:avLst/>
          </a:prstGeom>
          <a:noFill/>
          <a:ln>
            <a:noFill/>
          </a:ln>
        </p:spPr>
        <p:txBody>
          <a:bodyPr anchor="b"/>
          <a:p>
            <a:pPr algn="r">
              <a:lnSpc>
                <a:spcPct val="100000"/>
              </a:lnSpc>
            </a:pPr>
            <a:fld id="{1B78AD93-8A5C-4AA3-A5CE-3E92CC286B37}"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685800" y="1143000"/>
            <a:ext cx="5486040" cy="3085920"/>
          </a:xfrm>
          <a:prstGeom prst="rect">
            <a:avLst/>
          </a:prstGeom>
        </p:spPr>
      </p:sp>
      <p:sp>
        <p:nvSpPr>
          <p:cNvPr id="145"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To further increase the efficiency of CNN, the Region-Based Convolutional Neural Network, or R-CNN was developed.</a:t>
            </a:r>
            <a:endParaRPr b="0" lang="en-US" sz="1100" spc="-1" strike="noStrike">
              <a:latin typeface="Arial"/>
            </a:endParaRPr>
          </a:p>
          <a:p>
            <a:pPr>
              <a:lnSpc>
                <a:spcPct val="100000"/>
              </a:lnSpc>
            </a:pPr>
            <a:r>
              <a:rPr b="0" lang="en-US" sz="1100" spc="-1" strike="noStrike">
                <a:latin typeface="Arial"/>
              </a:rPr>
              <a:t>Essentially the R-CNN method first divides the image into regions of interest (usually 2000), and then runs the CNN for each region, making the whole image processing faster</a:t>
            </a:r>
            <a:endParaRPr b="0" lang="en-US" sz="1100" spc="-1" strike="noStrike">
              <a:latin typeface="Arial"/>
            </a:endParaRPr>
          </a:p>
          <a:p>
            <a:pPr>
              <a:lnSpc>
                <a:spcPct val="100000"/>
              </a:lnSpc>
            </a:pPr>
            <a:r>
              <a:rPr b="0" lang="en-US" sz="1100" spc="-1" strike="noStrike">
                <a:latin typeface="Arial"/>
              </a:rPr>
              <a:t>A further improvement is the Fast R-CNN, in which CNN is run once and then applied to all regions. This creates convolutional features maps that are then fed into the region of interest pooling layer to make them all the same size</a:t>
            </a:r>
            <a:endParaRPr b="0" lang="en-US" sz="1100" spc="-1" strike="noStrike">
              <a:latin typeface="Arial"/>
            </a:endParaRPr>
          </a:p>
          <a:p>
            <a:pPr>
              <a:lnSpc>
                <a:spcPct val="100000"/>
              </a:lnSpc>
            </a:pPr>
            <a:r>
              <a:rPr b="0" lang="en-US" sz="1100" spc="-1" strike="noStrike">
                <a:latin typeface="Arial"/>
              </a:rPr>
              <a:t>The Regions of Interest are then fed to the network for clarification and to properly identify each object.</a:t>
            </a:r>
            <a:endParaRPr b="0" lang="en-US" sz="1100" spc="-1" strike="noStrike">
              <a:latin typeface="Arial"/>
            </a:endParaRPr>
          </a:p>
          <a:p>
            <a:pPr>
              <a:lnSpc>
                <a:spcPct val="100000"/>
              </a:lnSpc>
            </a:pPr>
            <a:r>
              <a:rPr b="0" lang="en-US" sz="1100" spc="-1" strike="noStrike">
                <a:latin typeface="Arial"/>
              </a:rPr>
              <a:t>Finally, the Faster R-CNN uses Region Proposal Network which is a fully convolutional network that simultaneously predicts object bounds and objectness scores at each position</a:t>
            </a:r>
            <a:r>
              <a:rPr b="1" lang="en-US" sz="1200" spc="-1" strike="noStrike">
                <a:solidFill>
                  <a:srgbClr val="202124"/>
                </a:solidFill>
                <a:latin typeface="Roboto"/>
                <a:ea typeface="Roboto"/>
              </a:rPr>
              <a:t>.</a:t>
            </a:r>
            <a:endParaRPr b="0" lang="en-US" sz="1200" spc="-1" strike="noStrike">
              <a:latin typeface="Arial"/>
            </a:endParaRPr>
          </a:p>
        </p:txBody>
      </p:sp>
      <p:sp>
        <p:nvSpPr>
          <p:cNvPr id="146" name="TextShape 3"/>
          <p:cNvSpPr txBox="1"/>
          <p:nvPr/>
        </p:nvSpPr>
        <p:spPr>
          <a:xfrm>
            <a:off x="3884760" y="8685360"/>
            <a:ext cx="2971440" cy="458280"/>
          </a:xfrm>
          <a:prstGeom prst="rect">
            <a:avLst/>
          </a:prstGeom>
          <a:noFill/>
          <a:ln>
            <a:noFill/>
          </a:ln>
        </p:spPr>
        <p:txBody>
          <a:bodyPr anchor="b"/>
          <a:p>
            <a:pPr algn="r">
              <a:lnSpc>
                <a:spcPct val="100000"/>
              </a:lnSpc>
            </a:pPr>
            <a:fld id="{365BC3FF-DC16-4B9E-B220-4D635944C0FA}"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685800" y="1143000"/>
            <a:ext cx="5486040" cy="3085920"/>
          </a:xfrm>
          <a:prstGeom prst="rect">
            <a:avLst/>
          </a:prstGeom>
        </p:spPr>
      </p:sp>
      <p:sp>
        <p:nvSpPr>
          <p:cNvPr id="148"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49" name="TextShape 3"/>
          <p:cNvSpPr txBox="1"/>
          <p:nvPr/>
        </p:nvSpPr>
        <p:spPr>
          <a:xfrm>
            <a:off x="3884760" y="8685360"/>
            <a:ext cx="2971440" cy="458280"/>
          </a:xfrm>
          <a:prstGeom prst="rect">
            <a:avLst/>
          </a:prstGeom>
          <a:noFill/>
          <a:ln>
            <a:noFill/>
          </a:ln>
        </p:spPr>
        <p:txBody>
          <a:bodyPr anchor="b"/>
          <a:p>
            <a:pPr algn="r">
              <a:lnSpc>
                <a:spcPct val="100000"/>
              </a:lnSpc>
            </a:pPr>
            <a:fld id="{FE7F0A2A-4229-46F3-8453-5EA59E487F9A}"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685800" y="1143000"/>
            <a:ext cx="5486040" cy="3085920"/>
          </a:xfrm>
          <a:prstGeom prst="rect">
            <a:avLst/>
          </a:prstGeom>
        </p:spPr>
      </p:sp>
      <p:sp>
        <p:nvSpPr>
          <p:cNvPr id="151"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For the machine learning model we mostly used two sources. </a:t>
            </a:r>
            <a:endParaRPr b="0" lang="en-US" sz="1100" spc="-1" strike="noStrike">
              <a:latin typeface="Arial"/>
            </a:endParaRPr>
          </a:p>
          <a:p>
            <a:pPr>
              <a:lnSpc>
                <a:spcPct val="100000"/>
              </a:lnSpc>
            </a:pPr>
            <a:r>
              <a:rPr b="0" lang="en-US" sz="1100" spc="-1" strike="noStrike">
                <a:latin typeface="Arial"/>
              </a:rPr>
              <a:t>The first one is Keras, a deep learning python API that provides an open source interface for neural networks.</a:t>
            </a:r>
            <a:endParaRPr b="0" lang="en-US" sz="1100" spc="-1" strike="noStrike">
              <a:latin typeface="Arial"/>
            </a:endParaRPr>
          </a:p>
          <a:p>
            <a:pPr>
              <a:lnSpc>
                <a:spcPct val="100000"/>
              </a:lnSpc>
            </a:pPr>
            <a:r>
              <a:rPr b="0" lang="en-US" sz="1100" spc="-1" strike="noStrike">
                <a:latin typeface="Arial"/>
              </a:rPr>
              <a:t>While the second one is Tensorflow, a neural network library developed by Google</a:t>
            </a:r>
            <a:endParaRPr b="0" lang="en-US" sz="1100" spc="-1" strike="noStrike">
              <a:latin typeface="Arial"/>
            </a:endParaRPr>
          </a:p>
        </p:txBody>
      </p:sp>
      <p:sp>
        <p:nvSpPr>
          <p:cNvPr id="152" name="TextShape 3"/>
          <p:cNvSpPr txBox="1"/>
          <p:nvPr/>
        </p:nvSpPr>
        <p:spPr>
          <a:xfrm>
            <a:off x="3884760" y="8685360"/>
            <a:ext cx="2971440" cy="458280"/>
          </a:xfrm>
          <a:prstGeom prst="rect">
            <a:avLst/>
          </a:prstGeom>
          <a:noFill/>
          <a:ln>
            <a:noFill/>
          </a:ln>
        </p:spPr>
        <p:txBody>
          <a:bodyPr anchor="b"/>
          <a:p>
            <a:pPr algn="r">
              <a:lnSpc>
                <a:spcPct val="100000"/>
              </a:lnSpc>
            </a:pPr>
            <a:fld id="{BC5E8A11-6851-44DE-BA02-0FDF32AA017C}"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685800" y="1143000"/>
            <a:ext cx="5486040" cy="3085920"/>
          </a:xfrm>
          <a:prstGeom prst="rect">
            <a:avLst/>
          </a:prstGeom>
        </p:spPr>
      </p:sp>
      <p:sp>
        <p:nvSpPr>
          <p:cNvPr id="154"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Finally, for the complete object detection we used the following libraries on Github, with the first one being Matterport for Mask R-CNN and experiencecor for Yolo3 on Keras</a:t>
            </a:r>
            <a:endParaRPr b="0" lang="en-US" sz="1100" spc="-1" strike="noStrike">
              <a:latin typeface="Arial"/>
            </a:endParaRPr>
          </a:p>
        </p:txBody>
      </p:sp>
      <p:sp>
        <p:nvSpPr>
          <p:cNvPr id="155" name="TextShape 3"/>
          <p:cNvSpPr txBox="1"/>
          <p:nvPr/>
        </p:nvSpPr>
        <p:spPr>
          <a:xfrm>
            <a:off x="3884760" y="8685360"/>
            <a:ext cx="2971440" cy="458280"/>
          </a:xfrm>
          <a:prstGeom prst="rect">
            <a:avLst/>
          </a:prstGeom>
          <a:noFill/>
          <a:ln>
            <a:noFill/>
          </a:ln>
        </p:spPr>
        <p:txBody>
          <a:bodyPr anchor="b"/>
          <a:p>
            <a:pPr algn="r">
              <a:lnSpc>
                <a:spcPct val="100000"/>
              </a:lnSpc>
            </a:pPr>
            <a:fld id="{0B63AB67-229E-4AF0-9B19-8CEF1315C5E2}"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685800" y="1143000"/>
            <a:ext cx="5486040" cy="3085920"/>
          </a:xfrm>
          <a:prstGeom prst="rect">
            <a:avLst/>
          </a:prstGeom>
        </p:spPr>
      </p:sp>
      <p:sp>
        <p:nvSpPr>
          <p:cNvPr id="157" name="PlaceHolder 2"/>
          <p:cNvSpPr>
            <a:spLocks noGrp="1"/>
          </p:cNvSpPr>
          <p:nvPr>
            <p:ph type="body"/>
          </p:nvPr>
        </p:nvSpPr>
        <p:spPr>
          <a:xfrm>
            <a:off x="685800" y="4400640"/>
            <a:ext cx="5486040" cy="3600360"/>
          </a:xfrm>
          <a:prstGeom prst="rect">
            <a:avLst/>
          </a:prstGeom>
        </p:spPr>
        <p:txBody>
          <a:bodyPr/>
          <a:p>
            <a:pPr>
              <a:lnSpc>
                <a:spcPct val="100000"/>
              </a:lnSpc>
            </a:pPr>
            <a:r>
              <a:rPr b="0" lang="en-US" sz="1100" spc="-1" strike="noStrike">
                <a:latin typeface="Arial"/>
              </a:rPr>
              <a:t>From a very high level, our method first initiates the Keras model, it then trains the model with the keras library, and finally we provide the image to the trained model to detect the objects.</a:t>
            </a:r>
            <a:endParaRPr b="0" lang="en-US" sz="1100" spc="-1" strike="noStrike">
              <a:latin typeface="Arial"/>
            </a:endParaRPr>
          </a:p>
          <a:p>
            <a:pPr>
              <a:lnSpc>
                <a:spcPct val="100000"/>
              </a:lnSpc>
            </a:pPr>
            <a:r>
              <a:rPr b="0" lang="en-US" sz="1100" spc="-1" strike="noStrike">
                <a:latin typeface="Arial"/>
              </a:rPr>
              <a:t>Now Justin will go further into detail about the code.</a:t>
            </a:r>
            <a:endParaRPr b="0" lang="en-US" sz="1100" spc="-1" strike="noStrike">
              <a:latin typeface="Arial"/>
            </a:endParaRPr>
          </a:p>
        </p:txBody>
      </p:sp>
      <p:sp>
        <p:nvSpPr>
          <p:cNvPr id="158" name="TextShape 3"/>
          <p:cNvSpPr txBox="1"/>
          <p:nvPr/>
        </p:nvSpPr>
        <p:spPr>
          <a:xfrm>
            <a:off x="3884760" y="8685360"/>
            <a:ext cx="2971440" cy="458280"/>
          </a:xfrm>
          <a:prstGeom prst="rect">
            <a:avLst/>
          </a:prstGeom>
          <a:noFill/>
          <a:ln>
            <a:noFill/>
          </a:ln>
        </p:spPr>
        <p:txBody>
          <a:bodyPr anchor="b"/>
          <a:p>
            <a:pPr algn="r">
              <a:lnSpc>
                <a:spcPct val="100000"/>
              </a:lnSpc>
            </a:pPr>
            <a:fld id="{B40100B3-39CD-4DF0-9EF5-4E27B98809B3}"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685800" y="1143000"/>
            <a:ext cx="5486040" cy="3085920"/>
          </a:xfrm>
          <a:prstGeom prst="rect">
            <a:avLst/>
          </a:prstGeom>
        </p:spPr>
      </p:sp>
      <p:sp>
        <p:nvSpPr>
          <p:cNvPr id="160" name="PlaceHolder 2"/>
          <p:cNvSpPr>
            <a:spLocks noGrp="1"/>
          </p:cNvSpPr>
          <p:nvPr>
            <p:ph type="body"/>
          </p:nvPr>
        </p:nvSpPr>
        <p:spPr>
          <a:xfrm>
            <a:off x="685800" y="4400640"/>
            <a:ext cx="5486040" cy="3600360"/>
          </a:xfrm>
          <a:prstGeom prst="rect">
            <a:avLst/>
          </a:prstGeom>
        </p:spPr>
        <p:txBody>
          <a:bodyPr/>
          <a:p>
            <a:endParaRPr b="0" lang="en-US" sz="2000" spc="-1" strike="noStrike">
              <a:latin typeface="Arial"/>
            </a:endParaRPr>
          </a:p>
        </p:txBody>
      </p:sp>
      <p:sp>
        <p:nvSpPr>
          <p:cNvPr id="161" name="TextShape 3"/>
          <p:cNvSpPr txBox="1"/>
          <p:nvPr/>
        </p:nvSpPr>
        <p:spPr>
          <a:xfrm>
            <a:off x="3884760" y="8685360"/>
            <a:ext cx="2971440" cy="458280"/>
          </a:xfrm>
          <a:prstGeom prst="rect">
            <a:avLst/>
          </a:prstGeom>
          <a:noFill/>
          <a:ln>
            <a:noFill/>
          </a:ln>
        </p:spPr>
        <p:txBody>
          <a:bodyPr anchor="b"/>
          <a:p>
            <a:pPr algn="r">
              <a:lnSpc>
                <a:spcPct val="100000"/>
              </a:lnSpc>
            </a:pPr>
            <a:fld id="{2437C872-8F40-47A0-B97D-76D3E4782ECA}" type="slidenum">
              <a:rPr b="0" lang="en-US" sz="1400" spc="-1" strike="noStrike">
                <a:solidFill>
                  <a:srgbClr val="000000"/>
                </a:solidFill>
                <a:latin typeface="Arial"/>
                <a:ea typeface="Arial"/>
              </a:rPr>
              <a:t>1</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27" name="PlaceHolder 2"/>
          <p:cNvSpPr>
            <a:spLocks noGrp="1"/>
          </p:cNvSpPr>
          <p:nvPr>
            <p:ph type="body"/>
          </p:nvPr>
        </p:nvSpPr>
        <p:spPr>
          <a:xfrm>
            <a:off x="856080" y="2000160"/>
            <a:ext cx="742932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856080" y="3224160"/>
            <a:ext cx="742932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30" name="PlaceHolder 2"/>
          <p:cNvSpPr>
            <a:spLocks noGrp="1"/>
          </p:cNvSpPr>
          <p:nvPr>
            <p:ph type="body"/>
          </p:nvPr>
        </p:nvSpPr>
        <p:spPr>
          <a:xfrm>
            <a:off x="856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63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856080" y="3224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63080" y="3224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35" name="PlaceHolder 2"/>
          <p:cNvSpPr>
            <a:spLocks noGrp="1"/>
          </p:cNvSpPr>
          <p:nvPr>
            <p:ph type="body"/>
          </p:nvPr>
        </p:nvSpPr>
        <p:spPr>
          <a:xfrm>
            <a:off x="856080" y="2000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367800" y="2000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5879880" y="2000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856080" y="3224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367800" y="3224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5879880" y="3224160"/>
            <a:ext cx="239184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subTitle"/>
          </p:nvPr>
        </p:nvSpPr>
        <p:spPr>
          <a:xfrm>
            <a:off x="856080" y="2000160"/>
            <a:ext cx="7429320" cy="23428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856080" y="2000160"/>
            <a:ext cx="7429320" cy="2342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10" name="PlaceHolder 2"/>
          <p:cNvSpPr>
            <a:spLocks noGrp="1"/>
          </p:cNvSpPr>
          <p:nvPr>
            <p:ph type="body"/>
          </p:nvPr>
        </p:nvSpPr>
        <p:spPr>
          <a:xfrm>
            <a:off x="856080" y="2000160"/>
            <a:ext cx="3625200" cy="234288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63080" y="2000160"/>
            <a:ext cx="3625200" cy="2342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56080" y="457200"/>
            <a:ext cx="7429320" cy="6622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15" name="PlaceHolder 2"/>
          <p:cNvSpPr>
            <a:spLocks noGrp="1"/>
          </p:cNvSpPr>
          <p:nvPr>
            <p:ph type="body"/>
          </p:nvPr>
        </p:nvSpPr>
        <p:spPr>
          <a:xfrm>
            <a:off x="856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63080" y="2000160"/>
            <a:ext cx="3625200" cy="234288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856080" y="3224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19" name="PlaceHolder 2"/>
          <p:cNvSpPr>
            <a:spLocks noGrp="1"/>
          </p:cNvSpPr>
          <p:nvPr>
            <p:ph type="body"/>
          </p:nvPr>
        </p:nvSpPr>
        <p:spPr>
          <a:xfrm>
            <a:off x="856080" y="2000160"/>
            <a:ext cx="3625200" cy="234288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63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63080" y="3224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56080" y="457200"/>
            <a:ext cx="7429320" cy="1428480"/>
          </a:xfrm>
          <a:prstGeom prst="rect">
            <a:avLst/>
          </a:prstGeom>
        </p:spPr>
        <p:txBody>
          <a:bodyPr lIns="0" rIns="0" tIns="0" bIns="0" anchor="ctr"/>
          <a:p>
            <a:endParaRPr b="0" lang="en-US" sz="1400" spc="-1" strike="noStrike">
              <a:solidFill>
                <a:srgbClr val="000000"/>
              </a:solidFill>
              <a:latin typeface="Arial"/>
            </a:endParaRPr>
          </a:p>
        </p:txBody>
      </p:sp>
      <p:sp>
        <p:nvSpPr>
          <p:cNvPr id="23" name="PlaceHolder 2"/>
          <p:cNvSpPr>
            <a:spLocks noGrp="1"/>
          </p:cNvSpPr>
          <p:nvPr>
            <p:ph type="body"/>
          </p:nvPr>
        </p:nvSpPr>
        <p:spPr>
          <a:xfrm>
            <a:off x="856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63080" y="2000160"/>
            <a:ext cx="3625200" cy="11174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856080" y="3224160"/>
            <a:ext cx="7429320" cy="11174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56080" y="457200"/>
            <a:ext cx="7429320" cy="1428480"/>
          </a:xfrm>
          <a:prstGeom prst="rect">
            <a:avLst/>
          </a:prstGeom>
        </p:spPr>
        <p:txBody>
          <a:bodyPr lIns="68400" rIns="68400" tIns="34200" bIns="34200" anchor="ctr">
            <a:norm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 name="PlaceHolder 2"/>
          <p:cNvSpPr>
            <a:spLocks noGrp="1"/>
          </p:cNvSpPr>
          <p:nvPr>
            <p:ph type="body"/>
          </p:nvPr>
        </p:nvSpPr>
        <p:spPr>
          <a:xfrm>
            <a:off x="856080" y="2000160"/>
            <a:ext cx="7429320" cy="2342880"/>
          </a:xfrm>
          <a:prstGeom prst="rect">
            <a:avLst/>
          </a:prstGeom>
        </p:spPr>
        <p:txBody>
          <a:bodyPr lIns="68400" rIns="68400" tIns="34200" bIns="34200" anchor="ctr">
            <a:normAutofit/>
          </a:bodyPr>
          <a:p>
            <a:pPr marL="432000" indent="-324000">
              <a:spcBef>
                <a:spcPts val="1417"/>
              </a:spcBef>
              <a:buClr>
                <a:srgbClr val="ffffff"/>
              </a:buClr>
              <a:buSzPct val="45000"/>
              <a:buFont typeface="Wingdings" charset="2"/>
              <a:buChar char=""/>
            </a:pPr>
            <a:r>
              <a:rPr b="0" lang="en-US" sz="1500" spc="-1" strike="noStrike">
                <a:solidFill>
                  <a:srgbClr val="000000"/>
                </a:solidFill>
                <a:latin typeface="Arial"/>
              </a:rPr>
              <a:t>Click to edit the outline text format</a:t>
            </a:r>
            <a:endParaRPr b="0" lang="en-US" sz="15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500" spc="-1" strike="noStrike">
                <a:solidFill>
                  <a:srgbClr val="000000"/>
                </a:solidFill>
                <a:latin typeface="Arial"/>
              </a:rPr>
              <a:t>Second Outline Level</a:t>
            </a:r>
            <a:endParaRPr b="0" lang="en-US" sz="15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500" spc="-1" strike="noStrike">
                <a:solidFill>
                  <a:srgbClr val="000000"/>
                </a:solidFill>
                <a:latin typeface="Arial"/>
              </a:rPr>
              <a:t>Third Outline Level</a:t>
            </a:r>
            <a:endParaRPr b="0" lang="en-US" sz="15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500" spc="-1" strike="noStrike">
                <a:solidFill>
                  <a:srgbClr val="000000"/>
                </a:solidFill>
                <a:latin typeface="Arial"/>
              </a:rPr>
              <a:t>Fifth Outline Level</a:t>
            </a:r>
            <a:endParaRPr b="0" lang="en-US" sz="15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500" spc="-1" strike="noStrike">
                <a:solidFill>
                  <a:srgbClr val="000000"/>
                </a:solidFill>
                <a:latin typeface="Arial"/>
              </a:rPr>
              <a:t>Sixth Outline Level</a:t>
            </a:r>
            <a:endParaRPr b="0" lang="en-US" sz="15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500" spc="-1" strike="noStrike">
                <a:solidFill>
                  <a:srgbClr val="000000"/>
                </a:solidFill>
                <a:latin typeface="Arial"/>
              </a:rPr>
              <a:t>Seventh Outline Level</a:t>
            </a:r>
            <a:endParaRPr b="0" lang="en-US" sz="1500" spc="-1" strike="noStrike">
              <a:solidFill>
                <a:srgbClr val="000000"/>
              </a:solidFill>
              <a:latin typeface="Arial"/>
            </a:endParaRPr>
          </a:p>
        </p:txBody>
      </p:sp>
      <p:sp>
        <p:nvSpPr>
          <p:cNvPr id="2" name="PlaceHolder 3"/>
          <p:cNvSpPr>
            <a:spLocks noGrp="1"/>
          </p:cNvSpPr>
          <p:nvPr>
            <p:ph type="dt"/>
          </p:nvPr>
        </p:nvSpPr>
        <p:spPr>
          <a:xfrm>
            <a:off x="6628320" y="4412520"/>
            <a:ext cx="1199880" cy="273600"/>
          </a:xfrm>
          <a:prstGeom prst="rect">
            <a:avLst/>
          </a:prstGeom>
        </p:spPr>
        <p:txBody>
          <a:bodyPr lIns="68400" rIns="68400" tIns="34200" bIns="34200" anchor="ctr"/>
          <a:p>
            <a:endParaRPr b="0" lang="en-US" sz="2400" spc="-1" strike="noStrike">
              <a:latin typeface="Times New Roman"/>
            </a:endParaRPr>
          </a:p>
        </p:txBody>
      </p:sp>
      <p:sp>
        <p:nvSpPr>
          <p:cNvPr id="3" name="PlaceHolder 4"/>
          <p:cNvSpPr>
            <a:spLocks noGrp="1"/>
          </p:cNvSpPr>
          <p:nvPr>
            <p:ph type="ftr"/>
          </p:nvPr>
        </p:nvSpPr>
        <p:spPr>
          <a:xfrm>
            <a:off x="856080" y="4412520"/>
            <a:ext cx="5657760" cy="273600"/>
          </a:xfrm>
          <a:prstGeom prst="rect">
            <a:avLst/>
          </a:prstGeom>
        </p:spPr>
        <p:txBody>
          <a:bodyPr lIns="68400" rIns="68400" tIns="34200" bIns="34200" anchor="ctr"/>
          <a:p>
            <a:endParaRPr b="0" lang="en-US" sz="2400" spc="-1" strike="noStrike">
              <a:latin typeface="Times New Roman"/>
            </a:endParaRPr>
          </a:p>
        </p:txBody>
      </p:sp>
      <p:sp>
        <p:nvSpPr>
          <p:cNvPr id="4" name="PlaceHolder 5"/>
          <p:cNvSpPr>
            <a:spLocks noGrp="1"/>
          </p:cNvSpPr>
          <p:nvPr>
            <p:ph type="sldNum"/>
          </p:nvPr>
        </p:nvSpPr>
        <p:spPr>
          <a:xfrm>
            <a:off x="7885440" y="4412520"/>
            <a:ext cx="412920" cy="273600"/>
          </a:xfrm>
          <a:prstGeom prst="rect">
            <a:avLst/>
          </a:prstGeom>
        </p:spPr>
        <p:txBody>
          <a:bodyPr lIns="68400" rIns="68400" tIns="34200" bIns="34200" anchor="ctr"/>
          <a:p>
            <a:pPr algn="r">
              <a:lnSpc>
                <a:spcPct val="100000"/>
              </a:lnSpc>
            </a:pPr>
            <a:fld id="{D2FE4538-90D5-4DB0-A445-4717304149A7}" type="slidenum">
              <a:rPr b="1" lang="en-US" sz="700" spc="-1" strike="noStrike">
                <a:solidFill>
                  <a:srgbClr val="bfbfbf"/>
                </a:solidFill>
                <a:latin typeface="Century Gothic"/>
                <a:ea typeface="Century Gothic"/>
              </a:rPr>
              <a:t>1</a:t>
            </a:fld>
            <a:endParaRPr b="0" lang="en-US" sz="7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github.com/matterport/Mask_RCNN" TargetMode="External"/><Relationship Id="rId2" Type="http://schemas.openxmlformats.org/officeDocument/2006/relationships/hyperlink" Target="https://github.com/experiencor/keras-yolo3" TargetMode="External"/><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857160" y="1189800"/>
            <a:ext cx="7429320" cy="896760"/>
          </a:xfrm>
          <a:prstGeom prst="rect">
            <a:avLst/>
          </a:prstGeom>
          <a:noFill/>
          <a:ln>
            <a:noFill/>
          </a:ln>
        </p:spPr>
        <p:txBody>
          <a:bodyPr lIns="68400" rIns="68400" tIns="34200" bIns="34200" anchor="ctr"/>
          <a:p>
            <a:pPr algn="ctr">
              <a:lnSpc>
                <a:spcPct val="100000"/>
              </a:lnSpc>
            </a:pPr>
            <a:r>
              <a:rPr b="0" lang="en-US" sz="4000" spc="-1" strike="noStrike">
                <a:solidFill>
                  <a:srgbClr val="ffffff"/>
                </a:solidFill>
                <a:latin typeface="Century Gothic"/>
                <a:ea typeface="Century Gothic"/>
              </a:rPr>
              <a:t>Object Detection</a:t>
            </a:r>
            <a:endParaRPr b="0" lang="en-US" sz="4000" spc="-1" strike="noStrike">
              <a:solidFill>
                <a:srgbClr val="000000"/>
              </a:solidFill>
              <a:latin typeface="Arial"/>
            </a:endParaRPr>
          </a:p>
        </p:txBody>
      </p:sp>
      <p:sp>
        <p:nvSpPr>
          <p:cNvPr id="48" name="CustomShape 2"/>
          <p:cNvSpPr/>
          <p:nvPr/>
        </p:nvSpPr>
        <p:spPr>
          <a:xfrm>
            <a:off x="2556000" y="2571840"/>
            <a:ext cx="4032000" cy="327960"/>
          </a:xfrm>
          <a:prstGeom prst="rect">
            <a:avLst/>
          </a:prstGeom>
          <a:noFill/>
          <a:ln>
            <a:noFill/>
          </a:ln>
        </p:spPr>
        <p:style>
          <a:lnRef idx="0"/>
          <a:fillRef idx="0"/>
          <a:effectRef idx="0"/>
          <a:fontRef idx="minor"/>
        </p:style>
        <p:txBody>
          <a:bodyPr lIns="68400" rIns="68400" tIns="34200" bIns="34200"/>
          <a:p>
            <a:pPr algn="ctr">
              <a:lnSpc>
                <a:spcPct val="100000"/>
              </a:lnSpc>
            </a:pPr>
            <a:r>
              <a:rPr b="0" lang="en-US" sz="1700" spc="-1" strike="noStrike">
                <a:solidFill>
                  <a:srgbClr val="ffffff"/>
                </a:solidFill>
                <a:latin typeface="Century Gothic"/>
                <a:ea typeface="Century Gothic"/>
              </a:rPr>
              <a:t>Justin Cheng</a:t>
            </a:r>
            <a:r>
              <a:rPr b="0" lang="en-US" sz="1700" spc="-1" strike="noStrike">
                <a:solidFill>
                  <a:srgbClr val="ffffff"/>
                </a:solidFill>
                <a:latin typeface="Century Gothic"/>
                <a:ea typeface="Century Gothic"/>
              </a:rPr>
              <a:t>	</a:t>
            </a:r>
            <a:r>
              <a:rPr b="0" lang="en-US" sz="1700" spc="-1" strike="noStrike">
                <a:solidFill>
                  <a:srgbClr val="ffffff"/>
                </a:solidFill>
                <a:latin typeface="Century Gothic"/>
                <a:ea typeface="Century Gothic"/>
              </a:rPr>
              <a:t>	</a:t>
            </a:r>
            <a:r>
              <a:rPr b="0" lang="en-US" sz="1700" spc="-1" strike="noStrike">
                <a:solidFill>
                  <a:srgbClr val="ffffff"/>
                </a:solidFill>
                <a:latin typeface="Century Gothic"/>
                <a:ea typeface="Century Gothic"/>
              </a:rPr>
              <a:t>Enrico Zoboli</a:t>
            </a:r>
            <a:endParaRPr b="0" lang="en-US" sz="1700" spc="-1" strike="noStrike">
              <a:latin typeface="Arial"/>
            </a:endParaRPr>
          </a:p>
        </p:txBody>
      </p:sp>
    </p:spTree>
  </p:cSld>
  <p:transition spd="slow">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a:t>
            </a:r>
            <a:endParaRPr b="0" lang="en-US" sz="3000" spc="-1" strike="noStrike">
              <a:solidFill>
                <a:srgbClr val="000000"/>
              </a:solidFill>
              <a:latin typeface="Arial"/>
            </a:endParaRPr>
          </a:p>
        </p:txBody>
      </p:sp>
      <p:pic>
        <p:nvPicPr>
          <p:cNvPr id="94" name="Google Shape;266;p40" descr=""/>
          <p:cNvPicPr/>
          <p:nvPr/>
        </p:nvPicPr>
        <p:blipFill>
          <a:blip r:embed="rId1"/>
          <a:srcRect l="0" t="56976" r="0" b="0"/>
          <a:stretch/>
        </p:blipFill>
        <p:spPr>
          <a:xfrm>
            <a:off x="4663080" y="1131120"/>
            <a:ext cx="3688920" cy="1460520"/>
          </a:xfrm>
          <a:prstGeom prst="rect">
            <a:avLst/>
          </a:prstGeom>
          <a:ln>
            <a:noFill/>
          </a:ln>
        </p:spPr>
      </p:pic>
      <p:pic>
        <p:nvPicPr>
          <p:cNvPr id="95" name="Google Shape;267;p40" descr=""/>
          <p:cNvPicPr/>
          <p:nvPr/>
        </p:nvPicPr>
        <p:blipFill>
          <a:blip r:embed="rId2"/>
          <a:srcRect l="0" t="0" r="0" b="43010"/>
          <a:stretch/>
        </p:blipFill>
        <p:spPr>
          <a:xfrm>
            <a:off x="419400" y="1131120"/>
            <a:ext cx="3688920" cy="1935000"/>
          </a:xfrm>
          <a:prstGeom prst="rect">
            <a:avLst/>
          </a:prstGeom>
          <a:ln>
            <a:noFill/>
          </a:ln>
        </p:spPr>
      </p:pic>
      <p:sp>
        <p:nvSpPr>
          <p:cNvPr id="96" name="CustomShape 2"/>
          <p:cNvSpPr/>
          <p:nvPr/>
        </p:nvSpPr>
        <p:spPr>
          <a:xfrm>
            <a:off x="419400" y="3467160"/>
            <a:ext cx="3688920" cy="12488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Normalize data by dividing by 255 (255 is the max value of the pixels)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Model is sequence of Convolution Layers and Pooling Layers</a:t>
            </a:r>
            <a:endParaRPr b="0" lang="en-US" sz="1400" spc="-1" strike="noStrike">
              <a:latin typeface="Arial"/>
            </a:endParaRPr>
          </a:p>
        </p:txBody>
      </p:sp>
      <p:sp>
        <p:nvSpPr>
          <p:cNvPr id="97" name="CustomShape 3"/>
          <p:cNvSpPr/>
          <p:nvPr/>
        </p:nvSpPr>
        <p:spPr>
          <a:xfrm>
            <a:off x="4794480" y="3467160"/>
            <a:ext cx="3688920" cy="1035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Train model by compiling model, fitting it, and then iterating it through specified amount of epochs in configuration of model</a:t>
            </a:r>
            <a:endParaRPr b="0" lang="en-US" sz="1400" spc="-1" strike="noStrike">
              <a:latin typeface="Arial"/>
            </a:endParaRPr>
          </a:p>
        </p:txBody>
      </p:sp>
    </p:spTree>
  </p:cSld>
  <p:transition spd="slow">
    <p:fade/>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a:t>
            </a:r>
            <a:endParaRPr b="0" lang="en-US" sz="3000" spc="-1" strike="noStrike">
              <a:solidFill>
                <a:srgbClr val="000000"/>
              </a:solidFill>
              <a:latin typeface="Arial"/>
            </a:endParaRPr>
          </a:p>
        </p:txBody>
      </p:sp>
      <p:pic>
        <p:nvPicPr>
          <p:cNvPr id="99" name="Google Shape;276;p41" descr=""/>
          <p:cNvPicPr/>
          <p:nvPr/>
        </p:nvPicPr>
        <p:blipFill>
          <a:blip r:embed="rId1"/>
          <a:srcRect l="0" t="73855" r="0" b="0"/>
          <a:stretch/>
        </p:blipFill>
        <p:spPr>
          <a:xfrm>
            <a:off x="356400" y="1024920"/>
            <a:ext cx="3458880" cy="1025640"/>
          </a:xfrm>
          <a:prstGeom prst="rect">
            <a:avLst/>
          </a:prstGeom>
          <a:ln>
            <a:noFill/>
          </a:ln>
        </p:spPr>
      </p:pic>
      <p:sp>
        <p:nvSpPr>
          <p:cNvPr id="100" name="CustomShape 2"/>
          <p:cNvSpPr/>
          <p:nvPr/>
        </p:nvSpPr>
        <p:spPr>
          <a:xfrm>
            <a:off x="419400" y="3467160"/>
            <a:ext cx="368892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Save weights of model HDF5 format</a:t>
            </a:r>
            <a:endParaRPr b="0" lang="en-US" sz="1400" spc="-1" strike="noStrike">
              <a:latin typeface="Arial"/>
            </a:endParaRPr>
          </a:p>
        </p:txBody>
      </p:sp>
      <p:sp>
        <p:nvSpPr>
          <p:cNvPr id="101" name="CustomShape 3"/>
          <p:cNvSpPr/>
          <p:nvPr/>
        </p:nvSpPr>
        <p:spPr>
          <a:xfrm>
            <a:off x="4794480" y="3467160"/>
            <a:ext cx="3688920" cy="14619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Load weights to MaskRCNN object that will detect objects in room based on weights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Iterate through results to put detected bounding boxes over original image</a:t>
            </a:r>
            <a:endParaRPr b="0" lang="en-US" sz="1400" spc="-1" strike="noStrike">
              <a:latin typeface="Arial"/>
            </a:endParaRPr>
          </a:p>
        </p:txBody>
      </p:sp>
      <p:pic>
        <p:nvPicPr>
          <p:cNvPr id="102" name="" descr=""/>
          <p:cNvPicPr/>
          <p:nvPr/>
        </p:nvPicPr>
        <p:blipFill>
          <a:blip r:embed="rId2"/>
          <a:srcRect l="5857" t="0" r="0" b="0"/>
          <a:stretch/>
        </p:blipFill>
        <p:spPr>
          <a:xfrm>
            <a:off x="4572000" y="1041840"/>
            <a:ext cx="3840480" cy="2312280"/>
          </a:xfrm>
          <a:prstGeom prst="rect">
            <a:avLst/>
          </a:prstGeom>
          <a:ln>
            <a:noFill/>
          </a:ln>
        </p:spPr>
      </p:pic>
    </p:spTree>
  </p:cSld>
  <p:transition spd="slow">
    <p:fade/>
  </p:transition>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Results</a:t>
            </a:r>
            <a:endParaRPr b="0" lang="en-US" sz="3000" spc="-1" strike="noStrike">
              <a:solidFill>
                <a:srgbClr val="000000"/>
              </a:solidFill>
              <a:latin typeface="Arial"/>
            </a:endParaRPr>
          </a:p>
        </p:txBody>
      </p:sp>
      <p:sp>
        <p:nvSpPr>
          <p:cNvPr id="104" name="CustomShape 2"/>
          <p:cNvSpPr/>
          <p:nvPr/>
        </p:nvSpPr>
        <p:spPr>
          <a:xfrm>
            <a:off x="539640" y="1268280"/>
            <a:ext cx="5106600" cy="495000"/>
          </a:xfrm>
          <a:prstGeom prst="rect">
            <a:avLst/>
          </a:prstGeom>
          <a:noFill/>
          <a:ln>
            <a:noFill/>
          </a:ln>
        </p:spPr>
        <p:style>
          <a:lnRef idx="0"/>
          <a:fillRef idx="0"/>
          <a:effectRef idx="0"/>
          <a:fontRef idx="minor"/>
        </p:style>
        <p:txBody>
          <a:bodyPr lIns="68400" rIns="68400" tIns="34200" bIns="34200"/>
          <a:p>
            <a:pPr>
              <a:lnSpc>
                <a:spcPct val="100000"/>
              </a:lnSpc>
            </a:pPr>
            <a:r>
              <a:rPr b="0" lang="en-US" sz="1400" spc="-1" strike="noStrike">
                <a:solidFill>
                  <a:srgbClr val="ffffff"/>
                </a:solidFill>
                <a:latin typeface="Century Gothic"/>
                <a:ea typeface="Century Gothic"/>
              </a:rPr>
              <a:t>Mask RCNN Results - Before good training and getting correct weights </a:t>
            </a:r>
            <a:endParaRPr b="0" lang="en-US" sz="1400" spc="-1" strike="noStrike">
              <a:latin typeface="Arial"/>
            </a:endParaRPr>
          </a:p>
        </p:txBody>
      </p:sp>
      <p:pic>
        <p:nvPicPr>
          <p:cNvPr id="105" name="Google Shape;287;p42" descr=""/>
          <p:cNvPicPr/>
          <p:nvPr/>
        </p:nvPicPr>
        <p:blipFill>
          <a:blip r:embed="rId1"/>
          <a:stretch/>
        </p:blipFill>
        <p:spPr>
          <a:xfrm>
            <a:off x="615240" y="2034720"/>
            <a:ext cx="3247560" cy="2361960"/>
          </a:xfrm>
          <a:prstGeom prst="rect">
            <a:avLst/>
          </a:prstGeom>
          <a:ln>
            <a:noFill/>
          </a:ln>
        </p:spPr>
      </p:pic>
    </p:spTree>
  </p:cSld>
  <p:transition spd="slow">
    <p:fade/>
  </p:transition>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Results</a:t>
            </a:r>
            <a:endParaRPr b="0" lang="en-US" sz="3000" spc="-1" strike="noStrike">
              <a:solidFill>
                <a:srgbClr val="000000"/>
              </a:solidFill>
              <a:latin typeface="Arial"/>
            </a:endParaRPr>
          </a:p>
        </p:txBody>
      </p:sp>
      <p:sp>
        <p:nvSpPr>
          <p:cNvPr id="107" name="CustomShape 2"/>
          <p:cNvSpPr/>
          <p:nvPr/>
        </p:nvSpPr>
        <p:spPr>
          <a:xfrm>
            <a:off x="539640" y="1268280"/>
            <a:ext cx="4032000" cy="281880"/>
          </a:xfrm>
          <a:prstGeom prst="rect">
            <a:avLst/>
          </a:prstGeom>
          <a:noFill/>
          <a:ln>
            <a:noFill/>
          </a:ln>
        </p:spPr>
        <p:style>
          <a:lnRef idx="0"/>
          <a:fillRef idx="0"/>
          <a:effectRef idx="0"/>
          <a:fontRef idx="minor"/>
        </p:style>
        <p:txBody>
          <a:bodyPr lIns="68400" rIns="68400" tIns="34200" bIns="34200"/>
          <a:p>
            <a:pPr>
              <a:lnSpc>
                <a:spcPct val="100000"/>
              </a:lnSpc>
            </a:pPr>
            <a:r>
              <a:rPr b="0" lang="en-US" sz="1400" spc="-1" strike="noStrike">
                <a:solidFill>
                  <a:srgbClr val="ffffff"/>
                </a:solidFill>
                <a:latin typeface="Century Gothic"/>
                <a:ea typeface="Century Gothic"/>
              </a:rPr>
              <a:t>Mask RCNN Results</a:t>
            </a:r>
            <a:endParaRPr b="0" lang="en-US" sz="1400" spc="-1" strike="noStrike">
              <a:latin typeface="Arial"/>
            </a:endParaRPr>
          </a:p>
        </p:txBody>
      </p:sp>
      <p:pic>
        <p:nvPicPr>
          <p:cNvPr id="108" name="Google Shape;295;p43" descr=""/>
          <p:cNvPicPr/>
          <p:nvPr/>
        </p:nvPicPr>
        <p:blipFill>
          <a:blip r:embed="rId1"/>
          <a:stretch/>
        </p:blipFill>
        <p:spPr>
          <a:xfrm>
            <a:off x="898560" y="1999440"/>
            <a:ext cx="2868840" cy="1640160"/>
          </a:xfrm>
          <a:prstGeom prst="rect">
            <a:avLst/>
          </a:prstGeom>
          <a:ln>
            <a:noFill/>
          </a:ln>
        </p:spPr>
      </p:pic>
      <p:pic>
        <p:nvPicPr>
          <p:cNvPr id="109" name="Google Shape;296;p43" descr=""/>
          <p:cNvPicPr/>
          <p:nvPr/>
        </p:nvPicPr>
        <p:blipFill>
          <a:blip r:embed="rId2"/>
          <a:stretch/>
        </p:blipFill>
        <p:spPr>
          <a:xfrm>
            <a:off x="4662360" y="2757600"/>
            <a:ext cx="2674800" cy="1945440"/>
          </a:xfrm>
          <a:prstGeom prst="rect">
            <a:avLst/>
          </a:prstGeom>
          <a:ln>
            <a:noFill/>
          </a:ln>
        </p:spPr>
      </p:pic>
      <p:pic>
        <p:nvPicPr>
          <p:cNvPr id="110" name="Google Shape;297;p43" descr=""/>
          <p:cNvPicPr/>
          <p:nvPr/>
        </p:nvPicPr>
        <p:blipFill>
          <a:blip r:embed="rId3"/>
          <a:stretch/>
        </p:blipFill>
        <p:spPr>
          <a:xfrm>
            <a:off x="4662360" y="576720"/>
            <a:ext cx="2674800" cy="1936080"/>
          </a:xfrm>
          <a:prstGeom prst="rect">
            <a:avLst/>
          </a:prstGeom>
          <a:ln>
            <a:noFill/>
          </a:ln>
        </p:spPr>
      </p:pic>
    </p:spTree>
  </p:cSld>
  <p:transition spd="slow">
    <p:fade/>
  </p:transition>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 YOLO</a:t>
            </a:r>
            <a:endParaRPr b="0" lang="en-US" sz="3000" spc="-1" strike="noStrike">
              <a:solidFill>
                <a:srgbClr val="000000"/>
              </a:solidFill>
              <a:latin typeface="Arial"/>
            </a:endParaRPr>
          </a:p>
        </p:txBody>
      </p:sp>
      <p:sp>
        <p:nvSpPr>
          <p:cNvPr id="112" name="CustomShape 2"/>
          <p:cNvSpPr/>
          <p:nvPr/>
        </p:nvSpPr>
        <p:spPr>
          <a:xfrm>
            <a:off x="419400" y="3467160"/>
            <a:ext cx="368892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Import libraries to use Keras library</a:t>
            </a:r>
            <a:endParaRPr b="0" lang="en-US" sz="1400" spc="-1" strike="noStrike">
              <a:latin typeface="Arial"/>
            </a:endParaRPr>
          </a:p>
        </p:txBody>
      </p:sp>
      <p:sp>
        <p:nvSpPr>
          <p:cNvPr id="113" name="CustomShape 3"/>
          <p:cNvSpPr/>
          <p:nvPr/>
        </p:nvSpPr>
        <p:spPr>
          <a:xfrm>
            <a:off x="4794480" y="3467160"/>
            <a:ext cx="3688920" cy="1248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Define model parameters</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Width, height, and channels (BGR) of images in convolution layer</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Number of Layers</a:t>
            </a:r>
            <a:endParaRPr b="0" lang="en-US" sz="1400" spc="-1" strike="noStrike">
              <a:latin typeface="Arial"/>
            </a:endParaRPr>
          </a:p>
        </p:txBody>
      </p:sp>
      <p:pic>
        <p:nvPicPr>
          <p:cNvPr id="114" name="Google Shape;336;p47" descr=""/>
          <p:cNvPicPr/>
          <p:nvPr/>
        </p:nvPicPr>
        <p:blipFill>
          <a:blip r:embed="rId1"/>
          <a:stretch/>
        </p:blipFill>
        <p:spPr>
          <a:xfrm>
            <a:off x="419400" y="1013040"/>
            <a:ext cx="3472920" cy="2248920"/>
          </a:xfrm>
          <a:prstGeom prst="rect">
            <a:avLst/>
          </a:prstGeom>
          <a:ln>
            <a:noFill/>
          </a:ln>
        </p:spPr>
      </p:pic>
      <p:pic>
        <p:nvPicPr>
          <p:cNvPr id="115" name="Google Shape;337;p47" descr=""/>
          <p:cNvPicPr/>
          <p:nvPr/>
        </p:nvPicPr>
        <p:blipFill>
          <a:blip r:embed="rId2"/>
          <a:stretch/>
        </p:blipFill>
        <p:spPr>
          <a:xfrm>
            <a:off x="4742640" y="1012680"/>
            <a:ext cx="3946320" cy="2248920"/>
          </a:xfrm>
          <a:prstGeom prst="rect">
            <a:avLst/>
          </a:prstGeom>
          <a:ln>
            <a:noFill/>
          </a:ln>
        </p:spPr>
      </p:pic>
    </p:spTree>
  </p:cSld>
  <p:transition spd="slow">
    <p:fade/>
  </p:transition>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 YOLO</a:t>
            </a:r>
            <a:endParaRPr b="0" lang="en-US" sz="3000" spc="-1" strike="noStrike">
              <a:solidFill>
                <a:srgbClr val="000000"/>
              </a:solidFill>
              <a:latin typeface="Arial"/>
            </a:endParaRPr>
          </a:p>
        </p:txBody>
      </p:sp>
      <p:sp>
        <p:nvSpPr>
          <p:cNvPr id="117" name="CustomShape 2"/>
          <p:cNvSpPr/>
          <p:nvPr/>
        </p:nvSpPr>
        <p:spPr>
          <a:xfrm>
            <a:off x="419400" y="3467160"/>
            <a:ext cx="3688920" cy="12488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Function for creating the convolution layers.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Model is sequence of Convolution Layers and Pooling Layers</a:t>
            </a:r>
            <a:endParaRPr b="0" lang="en-US" sz="1400" spc="-1" strike="noStrike">
              <a:latin typeface="Arial"/>
            </a:endParaRPr>
          </a:p>
        </p:txBody>
      </p:sp>
      <p:sp>
        <p:nvSpPr>
          <p:cNvPr id="118" name="CustomShape 3"/>
          <p:cNvSpPr/>
          <p:nvPr/>
        </p:nvSpPr>
        <p:spPr>
          <a:xfrm>
            <a:off x="4794480" y="3467160"/>
            <a:ext cx="3688920" cy="10357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Creation of the actual model using provided weights.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Weights are from MSCOCO dataset.</a:t>
            </a:r>
            <a:endParaRPr b="0" lang="en-US" sz="1400" spc="-1" strike="noStrike">
              <a:latin typeface="Arial"/>
            </a:endParaRPr>
          </a:p>
        </p:txBody>
      </p:sp>
      <p:pic>
        <p:nvPicPr>
          <p:cNvPr id="119" name="Google Shape;346;p48" descr=""/>
          <p:cNvPicPr/>
          <p:nvPr/>
        </p:nvPicPr>
        <p:blipFill>
          <a:blip r:embed="rId1"/>
          <a:stretch/>
        </p:blipFill>
        <p:spPr>
          <a:xfrm>
            <a:off x="447480" y="1065240"/>
            <a:ext cx="3721320" cy="2248920"/>
          </a:xfrm>
          <a:prstGeom prst="rect">
            <a:avLst/>
          </a:prstGeom>
          <a:ln>
            <a:noFill/>
          </a:ln>
        </p:spPr>
      </p:pic>
      <p:pic>
        <p:nvPicPr>
          <p:cNvPr id="120" name="Google Shape;347;p48" descr=""/>
          <p:cNvPicPr/>
          <p:nvPr/>
        </p:nvPicPr>
        <p:blipFill>
          <a:blip r:embed="rId2"/>
          <a:stretch/>
        </p:blipFill>
        <p:spPr>
          <a:xfrm>
            <a:off x="4794480" y="1065240"/>
            <a:ext cx="3381120" cy="742680"/>
          </a:xfrm>
          <a:prstGeom prst="rect">
            <a:avLst/>
          </a:prstGeom>
          <a:ln>
            <a:noFill/>
          </a:ln>
        </p:spPr>
      </p:pic>
    </p:spTree>
  </p:cSld>
  <p:transition spd="slow">
    <p:fade/>
  </p:transition>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 YOLO</a:t>
            </a:r>
            <a:endParaRPr b="0" lang="en-US" sz="3000" spc="-1" strike="noStrike">
              <a:solidFill>
                <a:srgbClr val="000000"/>
              </a:solidFill>
              <a:latin typeface="Arial"/>
            </a:endParaRPr>
          </a:p>
        </p:txBody>
      </p:sp>
      <p:sp>
        <p:nvSpPr>
          <p:cNvPr id="122" name="CustomShape 2"/>
          <p:cNvSpPr/>
          <p:nvPr/>
        </p:nvSpPr>
        <p:spPr>
          <a:xfrm>
            <a:off x="419400" y="3467160"/>
            <a:ext cx="3688920" cy="14619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Provide dimensions and classes associated with the model.</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Model makes a prediction of bounding boxes based on anchors and a likeliness threshold for filtration </a:t>
            </a:r>
            <a:endParaRPr b="0" lang="en-US" sz="1400" spc="-1" strike="noStrike">
              <a:latin typeface="Arial"/>
            </a:endParaRPr>
          </a:p>
        </p:txBody>
      </p:sp>
      <p:sp>
        <p:nvSpPr>
          <p:cNvPr id="123" name="CustomShape 3"/>
          <p:cNvSpPr/>
          <p:nvPr/>
        </p:nvSpPr>
        <p:spPr>
          <a:xfrm>
            <a:off x="4794480" y="3467160"/>
            <a:ext cx="3688920" cy="124812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Get the remaining boxes after filtration, correction, and overlap merging.</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ffffff"/>
                </a:solidFill>
                <a:latin typeface="Century Gothic"/>
                <a:ea typeface="Century Gothic"/>
              </a:rPr>
              <a:t>Draw boxes onto original image</a:t>
            </a:r>
            <a:endParaRPr b="0" lang="en-US" sz="1400" spc="-1" strike="noStrike">
              <a:latin typeface="Arial"/>
            </a:endParaRPr>
          </a:p>
        </p:txBody>
      </p:sp>
      <p:pic>
        <p:nvPicPr>
          <p:cNvPr id="124" name="" descr=""/>
          <p:cNvPicPr/>
          <p:nvPr/>
        </p:nvPicPr>
        <p:blipFill>
          <a:blip r:embed="rId1"/>
          <a:stretch/>
        </p:blipFill>
        <p:spPr>
          <a:xfrm>
            <a:off x="152640" y="1065600"/>
            <a:ext cx="3861720" cy="2248560"/>
          </a:xfrm>
          <a:prstGeom prst="rect">
            <a:avLst/>
          </a:prstGeom>
          <a:ln>
            <a:noFill/>
          </a:ln>
        </p:spPr>
      </p:pic>
      <p:pic>
        <p:nvPicPr>
          <p:cNvPr id="125" name="" descr=""/>
          <p:cNvPicPr/>
          <p:nvPr/>
        </p:nvPicPr>
        <p:blipFill>
          <a:blip r:embed="rId2"/>
          <a:stretch/>
        </p:blipFill>
        <p:spPr>
          <a:xfrm>
            <a:off x="4655160" y="1095120"/>
            <a:ext cx="3967200" cy="550080"/>
          </a:xfrm>
          <a:prstGeom prst="rect">
            <a:avLst/>
          </a:prstGeom>
          <a:ln>
            <a:noFill/>
          </a:ln>
        </p:spPr>
      </p:pic>
    </p:spTree>
  </p:cSld>
  <p:transition spd="slow">
    <p:fade/>
  </p:transition>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Results</a:t>
            </a:r>
            <a:endParaRPr b="0" lang="en-US" sz="3000" spc="-1" strike="noStrike">
              <a:solidFill>
                <a:srgbClr val="000000"/>
              </a:solidFill>
              <a:latin typeface="Arial"/>
            </a:endParaRPr>
          </a:p>
        </p:txBody>
      </p:sp>
      <p:sp>
        <p:nvSpPr>
          <p:cNvPr id="127" name="CustomShape 2"/>
          <p:cNvSpPr/>
          <p:nvPr/>
        </p:nvSpPr>
        <p:spPr>
          <a:xfrm>
            <a:off x="539640" y="1268280"/>
            <a:ext cx="4032000" cy="281880"/>
          </a:xfrm>
          <a:prstGeom prst="rect">
            <a:avLst/>
          </a:prstGeom>
          <a:noFill/>
          <a:ln>
            <a:noFill/>
          </a:ln>
        </p:spPr>
        <p:style>
          <a:lnRef idx="0"/>
          <a:fillRef idx="0"/>
          <a:effectRef idx="0"/>
          <a:fontRef idx="minor"/>
        </p:style>
        <p:txBody>
          <a:bodyPr lIns="68400" rIns="68400" tIns="34200" bIns="34200"/>
          <a:p>
            <a:pPr>
              <a:lnSpc>
                <a:spcPct val="100000"/>
              </a:lnSpc>
            </a:pPr>
            <a:r>
              <a:rPr b="0" lang="en-US" sz="1400" spc="-1" strike="noStrike">
                <a:solidFill>
                  <a:srgbClr val="ffffff"/>
                </a:solidFill>
                <a:latin typeface="Century Gothic"/>
                <a:ea typeface="Century Gothic"/>
              </a:rPr>
              <a:t>YOLO Results</a:t>
            </a:r>
            <a:endParaRPr b="0" lang="en-US" sz="1400" spc="-1" strike="noStrike">
              <a:latin typeface="Arial"/>
            </a:endParaRPr>
          </a:p>
        </p:txBody>
      </p:sp>
      <p:pic>
        <p:nvPicPr>
          <p:cNvPr id="128" name="Google Shape;365;p50" descr=""/>
          <p:cNvPicPr/>
          <p:nvPr/>
        </p:nvPicPr>
        <p:blipFill>
          <a:blip r:embed="rId1"/>
          <a:stretch/>
        </p:blipFill>
        <p:spPr>
          <a:xfrm>
            <a:off x="981000" y="2020680"/>
            <a:ext cx="2873160" cy="1641600"/>
          </a:xfrm>
          <a:prstGeom prst="rect">
            <a:avLst/>
          </a:prstGeom>
          <a:ln>
            <a:noFill/>
          </a:ln>
        </p:spPr>
      </p:pic>
      <p:pic>
        <p:nvPicPr>
          <p:cNvPr id="129" name="Google Shape;366;p50" descr=""/>
          <p:cNvPicPr/>
          <p:nvPr/>
        </p:nvPicPr>
        <p:blipFill>
          <a:blip r:embed="rId2"/>
          <a:srcRect l="1102" t="0" r="0" b="0"/>
          <a:stretch/>
        </p:blipFill>
        <p:spPr>
          <a:xfrm>
            <a:off x="4662360" y="429120"/>
            <a:ext cx="2674800" cy="1962720"/>
          </a:xfrm>
          <a:prstGeom prst="rect">
            <a:avLst/>
          </a:prstGeom>
          <a:ln>
            <a:noFill/>
          </a:ln>
        </p:spPr>
      </p:pic>
      <p:pic>
        <p:nvPicPr>
          <p:cNvPr id="130" name="Google Shape;367;p50" descr=""/>
          <p:cNvPicPr/>
          <p:nvPr/>
        </p:nvPicPr>
        <p:blipFill>
          <a:blip r:embed="rId3"/>
          <a:stretch/>
        </p:blipFill>
        <p:spPr>
          <a:xfrm>
            <a:off x="4615200" y="2754360"/>
            <a:ext cx="2674800" cy="1936800"/>
          </a:xfrm>
          <a:prstGeom prst="rect">
            <a:avLst/>
          </a:prstGeom>
          <a:ln>
            <a:noFill/>
          </a:ln>
        </p:spPr>
      </p:pic>
    </p:spTree>
  </p:cSld>
  <p:transition spd="slow">
    <p:fade/>
  </p:transition>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Conclusions</a:t>
            </a:r>
            <a:endParaRPr b="0" lang="en-US" sz="3000" spc="-1" strike="noStrike">
              <a:solidFill>
                <a:srgbClr val="000000"/>
              </a:solidFill>
              <a:latin typeface="Arial"/>
            </a:endParaRPr>
          </a:p>
        </p:txBody>
      </p:sp>
      <p:sp>
        <p:nvSpPr>
          <p:cNvPr id="132" name="CustomShape 2"/>
          <p:cNvSpPr/>
          <p:nvPr/>
        </p:nvSpPr>
        <p:spPr>
          <a:xfrm>
            <a:off x="539640" y="1268280"/>
            <a:ext cx="7250040" cy="2094840"/>
          </a:xfrm>
          <a:prstGeom prst="rect">
            <a:avLst/>
          </a:prstGeom>
          <a:noFill/>
          <a:ln>
            <a:noFill/>
          </a:ln>
        </p:spPr>
        <p:style>
          <a:lnRef idx="0"/>
          <a:fillRef idx="0"/>
          <a:effectRef idx="0"/>
          <a:fontRef idx="minor"/>
        </p:style>
        <p:txBody>
          <a:bodyPr lIns="68400" rIns="68400" tIns="34200" bIns="34200"/>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We achieved object detection by using publicly available libraries</a:t>
            </a:r>
            <a:endParaRPr b="0" lang="en-US" sz="1900" spc="-1" strike="noStrike">
              <a:latin typeface="Arial"/>
            </a:endParaRPr>
          </a:p>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Mask RCNN appears to be less accurate than YOLO as it stands.</a:t>
            </a:r>
            <a:endParaRPr b="0" lang="en-US" sz="1900" spc="-1" strike="noStrike">
              <a:latin typeface="Arial"/>
            </a:endParaRPr>
          </a:p>
          <a:p>
            <a:pPr lvl="1" marL="9144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This might have to do with how we train the model for the CNN</a:t>
            </a:r>
            <a:endParaRPr b="0" lang="en-US" sz="1900" spc="-1" strike="noStrike">
              <a:latin typeface="Arial"/>
            </a:endParaRPr>
          </a:p>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There is still work to be done to create our own</a:t>
            </a:r>
            <a:endParaRPr b="0" lang="en-US" sz="1900" spc="-1" strike="noStrike">
              <a:latin typeface="Arial"/>
            </a:endParaRPr>
          </a:p>
        </p:txBody>
      </p:sp>
    </p:spTree>
  </p:cSld>
  <p:transition spd="slow">
    <p:fade/>
  </p:transition>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Lessons Learned</a:t>
            </a:r>
            <a:endParaRPr b="0" lang="en-US" sz="3000" spc="-1" strike="noStrike">
              <a:solidFill>
                <a:srgbClr val="000000"/>
              </a:solidFill>
              <a:latin typeface="Arial"/>
            </a:endParaRPr>
          </a:p>
        </p:txBody>
      </p:sp>
      <p:sp>
        <p:nvSpPr>
          <p:cNvPr id="134" name="CustomShape 2"/>
          <p:cNvSpPr/>
          <p:nvPr/>
        </p:nvSpPr>
        <p:spPr>
          <a:xfrm>
            <a:off x="539640" y="1268280"/>
            <a:ext cx="8053920" cy="358200"/>
          </a:xfrm>
          <a:prstGeom prst="rect">
            <a:avLst/>
          </a:prstGeom>
          <a:noFill/>
          <a:ln>
            <a:noFill/>
          </a:ln>
        </p:spPr>
        <p:style>
          <a:lnRef idx="0"/>
          <a:fillRef idx="0"/>
          <a:effectRef idx="0"/>
          <a:fontRef idx="minor"/>
        </p:style>
        <p:txBody>
          <a:bodyPr lIns="68400" rIns="68400" tIns="34200" bIns="34200"/>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Neural Networks are an amazing achievement of mankind</a:t>
            </a:r>
            <a:endParaRPr b="0" lang="en-US" sz="1900" spc="-1" strike="noStrike">
              <a:latin typeface="Arial"/>
            </a:endParaRPr>
          </a:p>
        </p:txBody>
      </p:sp>
    </p:spTree>
  </p:cSld>
  <p:transition spd="slow">
    <p:fade/>
  </p:transition>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Problem Statement</a:t>
            </a:r>
            <a:endParaRPr b="0" lang="en-US" sz="3000" spc="-1" strike="noStrike">
              <a:solidFill>
                <a:srgbClr val="000000"/>
              </a:solidFill>
              <a:latin typeface="Arial"/>
            </a:endParaRPr>
          </a:p>
        </p:txBody>
      </p:sp>
      <p:sp>
        <p:nvSpPr>
          <p:cNvPr id="50" name="CustomShape 2"/>
          <p:cNvSpPr/>
          <p:nvPr/>
        </p:nvSpPr>
        <p:spPr>
          <a:xfrm>
            <a:off x="539640" y="1268280"/>
            <a:ext cx="8043480" cy="2199960"/>
          </a:xfrm>
          <a:prstGeom prst="rect">
            <a:avLst/>
          </a:prstGeom>
          <a:noFill/>
          <a:ln>
            <a:noFill/>
          </a:ln>
        </p:spPr>
        <p:style>
          <a:lnRef idx="0"/>
          <a:fillRef idx="0"/>
          <a:effectRef idx="0"/>
          <a:fontRef idx="minor"/>
        </p:style>
        <p:txBody>
          <a:bodyPr lIns="68400" rIns="68400" tIns="34200" bIns="34200"/>
          <a:p>
            <a:pPr marL="457200" indent="-348840">
              <a:lnSpc>
                <a:spcPct val="100000"/>
              </a:lnSpc>
              <a:buClr>
                <a:srgbClr val="ffffff"/>
              </a:buClr>
              <a:buFont typeface="Century Gothic"/>
              <a:buChar char="-"/>
            </a:pPr>
            <a:r>
              <a:rPr b="0" lang="en-US" sz="1400" spc="-1" strike="noStrike">
                <a:solidFill>
                  <a:srgbClr val="ffffff"/>
                </a:solidFill>
                <a:latin typeface="Century Gothic"/>
                <a:ea typeface="Century Gothic"/>
              </a:rPr>
              <a:t>Object detection is a crucial part of any visual system that seeks to interact with the environment that it perceives.</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Object detection can be performed in a variety of ways</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In our project, we used Machine Learning algorithms to identify objects within an image</a:t>
            </a:r>
            <a:endParaRPr b="0" lang="en-US" sz="1400" spc="-1" strike="noStrike">
              <a:latin typeface="Arial"/>
            </a:endParaRPr>
          </a:p>
          <a:p>
            <a:pPr lvl="1" marL="9144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There are multiple ways a machine learning algorithm can take apart an image and decipher its contents</a:t>
            </a:r>
            <a:endParaRPr b="0" lang="en-US" sz="1400" spc="-1" strike="noStrike">
              <a:latin typeface="Arial"/>
            </a:endParaRPr>
          </a:p>
          <a:p>
            <a:pPr lvl="1" marL="9144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In our project, we attempted object detection with two methods:</a:t>
            </a:r>
            <a:endParaRPr b="0" lang="en-US" sz="1400" spc="-1" strike="noStrike">
              <a:latin typeface="Arial"/>
            </a:endParaRPr>
          </a:p>
          <a:p>
            <a:pPr lvl="2" marL="13716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Mask-RCNN</a:t>
            </a:r>
            <a:endParaRPr b="0" lang="en-US" sz="1400" spc="-1" strike="noStrike">
              <a:latin typeface="Arial"/>
            </a:endParaRPr>
          </a:p>
          <a:p>
            <a:pPr lvl="2" marL="13716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YOLO</a:t>
            </a:r>
            <a:endParaRPr b="0" lang="en-US" sz="1400" spc="-1" strike="noStrike">
              <a:latin typeface="Arial"/>
            </a:endParaRPr>
          </a:p>
        </p:txBody>
      </p:sp>
    </p:spTree>
  </p:cSld>
  <p:transition spd="slow">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Background: CNN</a:t>
            </a:r>
            <a:endParaRPr b="0" lang="en-US" sz="3000" spc="-1" strike="noStrike">
              <a:solidFill>
                <a:srgbClr val="000000"/>
              </a:solidFill>
              <a:latin typeface="Arial"/>
            </a:endParaRPr>
          </a:p>
        </p:txBody>
      </p:sp>
      <p:sp>
        <p:nvSpPr>
          <p:cNvPr id="52" name="CustomShape 2"/>
          <p:cNvSpPr/>
          <p:nvPr/>
        </p:nvSpPr>
        <p:spPr>
          <a:xfrm>
            <a:off x="492840" y="930600"/>
            <a:ext cx="4838040" cy="3932280"/>
          </a:xfrm>
          <a:prstGeom prst="rect">
            <a:avLst/>
          </a:prstGeom>
          <a:noFill/>
          <a:ln>
            <a:noFill/>
          </a:ln>
        </p:spPr>
        <p:style>
          <a:lnRef idx="0"/>
          <a:fillRef idx="0"/>
          <a:effectRef idx="0"/>
          <a:fontRef idx="minor"/>
        </p:style>
        <p:txBody>
          <a:bodyPr lIns="68400" rIns="68400" tIns="34200" bIns="34200"/>
          <a:p>
            <a:pPr>
              <a:lnSpc>
                <a:spcPct val="100000"/>
              </a:lnSpc>
            </a:pPr>
            <a:r>
              <a:rPr b="1" lang="en-US" sz="1400" spc="-1" strike="noStrike">
                <a:solidFill>
                  <a:srgbClr val="ffffff"/>
                </a:solidFill>
                <a:latin typeface="Century Gothic"/>
                <a:ea typeface="Century Gothic"/>
              </a:rPr>
              <a:t>CNN (Convolutional Neural Network)</a:t>
            </a:r>
            <a:endParaRPr b="0" lang="en-US" sz="14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Convolution Layer</a:t>
            </a:r>
            <a:endParaRPr b="0" lang="en-US" sz="1200" spc="-1" strike="noStrike">
              <a:latin typeface="Arial"/>
            </a:endParaRPr>
          </a:p>
          <a:p>
            <a:pPr lvl="1" marL="74304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Feature extraction</a:t>
            </a:r>
            <a:endParaRPr b="0" lang="en-US" sz="1200" spc="-1" strike="noStrike">
              <a:latin typeface="Arial"/>
            </a:endParaRPr>
          </a:p>
          <a:p>
            <a:pPr lvl="2" marL="108576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Take kernel of specified size, provide a stride to move across the image to get “weights” for each section of the image to detect “features”</a:t>
            </a:r>
            <a:endParaRPr b="0" lang="en-US" sz="1200" spc="-1" strike="noStrike">
              <a:latin typeface="Arial"/>
            </a:endParaRPr>
          </a:p>
          <a:p>
            <a:pPr lvl="2" marL="108576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Matching of features (filtering) is done by multiplying image pixels by feature pixels, summing them, and then dividing by pixels in feature</a:t>
            </a:r>
            <a:endParaRPr b="0" lang="en-US" sz="1200" spc="-1" strike="noStrike">
              <a:latin typeface="Arial"/>
            </a:endParaRPr>
          </a:p>
          <a:p>
            <a:pPr lvl="2" marL="13716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Results in stack of images</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Pooling Layer</a:t>
            </a:r>
            <a:endParaRPr b="0" lang="en-US" sz="1200" spc="-1" strike="noStrike">
              <a:latin typeface="Arial"/>
            </a:endParaRPr>
          </a:p>
          <a:p>
            <a:pPr lvl="1" marL="74304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Reduces the size of the stack of the images with window of a specified size</a:t>
            </a:r>
            <a:endParaRPr b="0" lang="en-US" sz="1200" spc="-1" strike="noStrike">
              <a:latin typeface="Arial"/>
            </a:endParaRPr>
          </a:p>
          <a:p>
            <a:pPr lvl="1" marL="74304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This window scans sections of the Convolution layer images to obtain max in each window</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Normalization</a:t>
            </a:r>
            <a:endParaRPr b="0" lang="en-US" sz="1200" spc="-1" strike="noStrike">
              <a:latin typeface="Arial"/>
            </a:endParaRPr>
          </a:p>
          <a:p>
            <a:pPr lvl="1" marL="9144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Prevent crash by normalizing values -&gt; normal distribution</a:t>
            </a:r>
            <a:endParaRPr b="0" lang="en-US" sz="1200" spc="-1" strike="noStrike">
              <a:latin typeface="Arial"/>
            </a:endParaRPr>
          </a:p>
          <a:p>
            <a:pPr lvl="2" marL="13716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Negative values become 0</a:t>
            </a:r>
            <a:endParaRPr b="0" lang="en-US" sz="1200" spc="-1" strike="noStrike">
              <a:latin typeface="Arial"/>
            </a:endParaRPr>
          </a:p>
          <a:p>
            <a:pPr lvl="3" marL="18288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Rectified Linear Units (ReLU)</a:t>
            </a:r>
            <a:endParaRPr b="0" lang="en-US" sz="1200" spc="-1" strike="noStrike">
              <a:latin typeface="Arial"/>
            </a:endParaRPr>
          </a:p>
        </p:txBody>
      </p:sp>
      <p:pic>
        <p:nvPicPr>
          <p:cNvPr id="53" name="Google Shape;190;p33" descr=""/>
          <p:cNvPicPr/>
          <p:nvPr/>
        </p:nvPicPr>
        <p:blipFill>
          <a:blip r:embed="rId1"/>
          <a:stretch/>
        </p:blipFill>
        <p:spPr>
          <a:xfrm>
            <a:off x="5502600" y="144000"/>
            <a:ext cx="3381120" cy="1670040"/>
          </a:xfrm>
          <a:prstGeom prst="rect">
            <a:avLst/>
          </a:prstGeom>
          <a:ln>
            <a:noFill/>
          </a:ln>
        </p:spPr>
      </p:pic>
      <p:pic>
        <p:nvPicPr>
          <p:cNvPr id="54" name="Google Shape;191;p33" descr=""/>
          <p:cNvPicPr/>
          <p:nvPr/>
        </p:nvPicPr>
        <p:blipFill>
          <a:blip r:embed="rId2"/>
          <a:stretch/>
        </p:blipFill>
        <p:spPr>
          <a:xfrm>
            <a:off x="5502600" y="1879920"/>
            <a:ext cx="1565280" cy="877320"/>
          </a:xfrm>
          <a:prstGeom prst="rect">
            <a:avLst/>
          </a:prstGeom>
          <a:ln>
            <a:noFill/>
          </a:ln>
        </p:spPr>
      </p:pic>
      <p:pic>
        <p:nvPicPr>
          <p:cNvPr id="55" name="Google Shape;192;p33" descr=""/>
          <p:cNvPicPr/>
          <p:nvPr/>
        </p:nvPicPr>
        <p:blipFill>
          <a:blip r:embed="rId3"/>
          <a:stretch/>
        </p:blipFill>
        <p:spPr>
          <a:xfrm>
            <a:off x="5502600" y="2822760"/>
            <a:ext cx="3016080" cy="1076040"/>
          </a:xfrm>
          <a:prstGeom prst="rect">
            <a:avLst/>
          </a:prstGeom>
          <a:ln>
            <a:noFill/>
          </a:ln>
        </p:spPr>
      </p:pic>
      <p:pic>
        <p:nvPicPr>
          <p:cNvPr id="56" name="Google Shape;193;p33" descr=""/>
          <p:cNvPicPr/>
          <p:nvPr/>
        </p:nvPicPr>
        <p:blipFill>
          <a:blip r:embed="rId4"/>
          <a:stretch/>
        </p:blipFill>
        <p:spPr>
          <a:xfrm>
            <a:off x="5502600" y="3964320"/>
            <a:ext cx="1101240" cy="1018080"/>
          </a:xfrm>
          <a:prstGeom prst="rect">
            <a:avLst/>
          </a:prstGeom>
          <a:ln>
            <a:noFill/>
          </a:ln>
        </p:spPr>
      </p:pic>
      <p:pic>
        <p:nvPicPr>
          <p:cNvPr id="57" name="Google Shape;194;p33" descr=""/>
          <p:cNvPicPr/>
          <p:nvPr/>
        </p:nvPicPr>
        <p:blipFill>
          <a:blip r:embed="rId5"/>
          <a:stretch/>
        </p:blipFill>
        <p:spPr>
          <a:xfrm>
            <a:off x="6676560" y="3964320"/>
            <a:ext cx="1076040" cy="1018080"/>
          </a:xfrm>
          <a:prstGeom prst="rect">
            <a:avLst/>
          </a:prstGeom>
          <a:ln>
            <a:noFill/>
          </a:ln>
        </p:spPr>
      </p:pic>
    </p:spTree>
  </p:cSld>
  <p:transition spd="slow">
    <p:fade/>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4800600" y="3570840"/>
            <a:ext cx="3215880" cy="866520"/>
          </a:xfrm>
          <a:prstGeom prst="rect">
            <a:avLst/>
          </a:prstGeom>
          <a:solidFill>
            <a:schemeClr val="lt1"/>
          </a:solidFill>
          <a:ln w="9360">
            <a:solidFill>
              <a:schemeClr val="dk2"/>
            </a:solidFill>
            <a:round/>
          </a:ln>
        </p:spPr>
        <p:style>
          <a:lnRef idx="0"/>
          <a:fillRef idx="0"/>
          <a:effectRef idx="0"/>
          <a:fontRef idx="minor"/>
        </p:style>
      </p:sp>
      <p:sp>
        <p:nvSpPr>
          <p:cNvPr id="59" name="TextShape 2"/>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Background: Different CNN application</a:t>
            </a:r>
            <a:endParaRPr b="0" lang="en-US" sz="3000" spc="-1" strike="noStrike">
              <a:solidFill>
                <a:srgbClr val="000000"/>
              </a:solidFill>
              <a:latin typeface="Arial"/>
            </a:endParaRPr>
          </a:p>
        </p:txBody>
      </p:sp>
      <p:sp>
        <p:nvSpPr>
          <p:cNvPr id="60" name="CustomShape 3"/>
          <p:cNvSpPr/>
          <p:nvPr/>
        </p:nvSpPr>
        <p:spPr>
          <a:xfrm>
            <a:off x="492840" y="930600"/>
            <a:ext cx="4032000" cy="3597840"/>
          </a:xfrm>
          <a:prstGeom prst="rect">
            <a:avLst/>
          </a:prstGeom>
          <a:noFill/>
          <a:ln>
            <a:noFill/>
          </a:ln>
        </p:spPr>
        <p:style>
          <a:lnRef idx="0"/>
          <a:fillRef idx="0"/>
          <a:effectRef idx="0"/>
          <a:fontRef idx="minor"/>
        </p:style>
        <p:txBody>
          <a:bodyPr lIns="68400" rIns="68400" tIns="34200" bIns="34200"/>
          <a:p>
            <a:pPr>
              <a:lnSpc>
                <a:spcPct val="100000"/>
              </a:lnSpc>
            </a:pPr>
            <a:r>
              <a:rPr b="1" lang="en-US" sz="1400" spc="-1" strike="noStrike">
                <a:solidFill>
                  <a:srgbClr val="ffffff"/>
                </a:solidFill>
                <a:latin typeface="Century Gothic"/>
                <a:ea typeface="Century Gothic"/>
              </a:rPr>
              <a:t>R-CNN (Region-Based Convolutional Neural Network)</a:t>
            </a:r>
            <a:endParaRPr b="0" lang="en-US" sz="14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CNNs can produce a large amount of areas to search if the image is large, resulting in very long computation time</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R-CNN aims to reduce the amount of time taken to compute by selecting regions of interest (2000) from the image </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CNN is run on those regions of interest</a:t>
            </a:r>
            <a:endParaRPr b="0" lang="en-US" sz="1200" spc="-1" strike="noStrike">
              <a:latin typeface="Arial"/>
            </a:endParaRPr>
          </a:p>
          <a:p>
            <a:pPr>
              <a:lnSpc>
                <a:spcPct val="100000"/>
              </a:lnSpc>
            </a:pPr>
            <a:r>
              <a:rPr b="1" lang="en-US" sz="1200" spc="-1" strike="noStrike">
                <a:solidFill>
                  <a:srgbClr val="ffffff"/>
                </a:solidFill>
                <a:latin typeface="Century Gothic"/>
                <a:ea typeface="Century Gothic"/>
              </a:rPr>
              <a:t>Fast R-CNN</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CNN is run once and then applied to all 2000 regions</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Creates convolutional feature maps, that are then fed to ROI Pooling Layer to make sure they are all the same size</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ROIs are then fed to network for clarification</a:t>
            </a:r>
            <a:endParaRPr b="0" lang="en-US" sz="1200" spc="-1" strike="noStrike">
              <a:latin typeface="Arial"/>
            </a:endParaRPr>
          </a:p>
          <a:p>
            <a:pPr>
              <a:lnSpc>
                <a:spcPct val="100000"/>
              </a:lnSpc>
            </a:pPr>
            <a:r>
              <a:rPr b="1" lang="en-US" sz="1200" spc="-1" strike="noStrike">
                <a:solidFill>
                  <a:srgbClr val="ffffff"/>
                </a:solidFill>
                <a:latin typeface="Century Gothic"/>
                <a:ea typeface="Century Gothic"/>
              </a:rPr>
              <a:t>Faster R-CNN</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RPN is a neural network that recommends regions of interest</a:t>
            </a:r>
            <a:endParaRPr b="0" lang="en-US" sz="1200" spc="-1" strike="noStrike">
              <a:latin typeface="Arial"/>
            </a:endParaRPr>
          </a:p>
        </p:txBody>
      </p:sp>
      <p:pic>
        <p:nvPicPr>
          <p:cNvPr id="61" name="Google Shape;203;p34" descr=""/>
          <p:cNvPicPr/>
          <p:nvPr/>
        </p:nvPicPr>
        <p:blipFill>
          <a:blip r:embed="rId1"/>
          <a:stretch/>
        </p:blipFill>
        <p:spPr>
          <a:xfrm>
            <a:off x="4792680" y="990360"/>
            <a:ext cx="3215880" cy="1049400"/>
          </a:xfrm>
          <a:prstGeom prst="rect">
            <a:avLst/>
          </a:prstGeom>
          <a:ln>
            <a:noFill/>
          </a:ln>
        </p:spPr>
      </p:pic>
      <p:pic>
        <p:nvPicPr>
          <p:cNvPr id="62" name="Google Shape;204;p34" descr=""/>
          <p:cNvPicPr/>
          <p:nvPr/>
        </p:nvPicPr>
        <p:blipFill>
          <a:blip r:embed="rId2"/>
          <a:stretch/>
        </p:blipFill>
        <p:spPr>
          <a:xfrm>
            <a:off x="4792680" y="2117520"/>
            <a:ext cx="3215880" cy="1408680"/>
          </a:xfrm>
          <a:prstGeom prst="rect">
            <a:avLst/>
          </a:prstGeom>
          <a:ln>
            <a:noFill/>
          </a:ln>
        </p:spPr>
      </p:pic>
      <p:pic>
        <p:nvPicPr>
          <p:cNvPr id="63" name="Google Shape;205;p34" descr=""/>
          <p:cNvPicPr/>
          <p:nvPr/>
        </p:nvPicPr>
        <p:blipFill>
          <a:blip r:embed="rId3"/>
          <a:stretch/>
        </p:blipFill>
        <p:spPr>
          <a:xfrm>
            <a:off x="4792680" y="3572280"/>
            <a:ext cx="3215880" cy="875520"/>
          </a:xfrm>
          <a:prstGeom prst="rect">
            <a:avLst/>
          </a:prstGeom>
          <a:ln>
            <a:noFill/>
          </a:ln>
        </p:spPr>
      </p:pic>
    </p:spTree>
  </p:cSld>
  <p:transition spd="slow">
    <p:fade/>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Shape 1"/>
          <p:cNvSpPr txBox="1"/>
          <p:nvPr/>
        </p:nvSpPr>
        <p:spPr>
          <a:xfrm>
            <a:off x="419400" y="449640"/>
            <a:ext cx="824328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Background: Different CNN application </a:t>
            </a:r>
            <a:r>
              <a:rPr b="0" lang="en-US" sz="1300" spc="-1" strike="noStrike">
                <a:solidFill>
                  <a:srgbClr val="ffffff"/>
                </a:solidFill>
                <a:latin typeface="Century Gothic"/>
                <a:ea typeface="Century Gothic"/>
              </a:rPr>
              <a:t>(contd.)</a:t>
            </a:r>
            <a:endParaRPr b="0" lang="en-US" sz="1300" spc="-1" strike="noStrike">
              <a:solidFill>
                <a:srgbClr val="000000"/>
              </a:solidFill>
              <a:latin typeface="Arial"/>
            </a:endParaRPr>
          </a:p>
        </p:txBody>
      </p:sp>
      <p:sp>
        <p:nvSpPr>
          <p:cNvPr id="65" name="CustomShape 2"/>
          <p:cNvSpPr/>
          <p:nvPr/>
        </p:nvSpPr>
        <p:spPr>
          <a:xfrm>
            <a:off x="492840" y="930600"/>
            <a:ext cx="4032000" cy="3202200"/>
          </a:xfrm>
          <a:prstGeom prst="rect">
            <a:avLst/>
          </a:prstGeom>
          <a:noFill/>
          <a:ln>
            <a:noFill/>
          </a:ln>
        </p:spPr>
        <p:style>
          <a:lnRef idx="0"/>
          <a:fillRef idx="0"/>
          <a:effectRef idx="0"/>
          <a:fontRef idx="minor"/>
        </p:style>
        <p:txBody>
          <a:bodyPr lIns="68400" rIns="68400" tIns="34200" bIns="34200"/>
          <a:p>
            <a:pPr>
              <a:lnSpc>
                <a:spcPct val="100000"/>
              </a:lnSpc>
            </a:pPr>
            <a:r>
              <a:rPr b="1" lang="en-US" sz="1400" spc="-1" strike="noStrike">
                <a:solidFill>
                  <a:srgbClr val="ffffff"/>
                </a:solidFill>
                <a:latin typeface="Century Gothic"/>
                <a:ea typeface="Century Gothic"/>
              </a:rPr>
              <a:t>Mask R-CNN</a:t>
            </a:r>
            <a:endParaRPr b="0" lang="en-US" sz="14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Based on Faster R-CNN</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Uses “masks” to separate the categories of objects from the background</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It then separates each category into the individual objects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ffffff"/>
                </a:solidFill>
                <a:latin typeface="Century Gothic"/>
                <a:ea typeface="Century Gothic"/>
              </a:rPr>
              <a:t>YOLO</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Unlike previous methods it doesn’t create proposals</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Yolo divides the picture into multiple, overlapping cells</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It then selects the cell with the greatest probability score and suppresses the surrounding cells</a:t>
            </a:r>
            <a:endParaRPr b="0" lang="en-US" sz="1200" spc="-1" strike="noStrike">
              <a:latin typeface="Arial"/>
            </a:endParaRPr>
          </a:p>
          <a:p>
            <a:pPr marL="457200" indent="-304560">
              <a:lnSpc>
                <a:spcPct val="100000"/>
              </a:lnSpc>
              <a:buClr>
                <a:srgbClr val="ffffff"/>
              </a:buClr>
              <a:buFont typeface="Century Gothic"/>
              <a:buChar char="-"/>
            </a:pPr>
            <a:r>
              <a:rPr b="0" lang="en-US" sz="1200" spc="-1" strike="noStrike">
                <a:solidFill>
                  <a:srgbClr val="ffffff"/>
                </a:solidFill>
                <a:latin typeface="Century Gothic"/>
                <a:ea typeface="Century Gothic"/>
              </a:rPr>
              <a:t>The step is repeated until all bounding boxes are obtained</a:t>
            </a:r>
            <a:endParaRPr b="0" lang="en-US" sz="1200" spc="-1" strike="noStrike">
              <a:latin typeface="Arial"/>
            </a:endParaRPr>
          </a:p>
        </p:txBody>
      </p:sp>
      <p:pic>
        <p:nvPicPr>
          <p:cNvPr id="66" name="Google Shape;213;p35" descr=""/>
          <p:cNvPicPr/>
          <p:nvPr/>
        </p:nvPicPr>
        <p:blipFill>
          <a:blip r:embed="rId1"/>
          <a:stretch/>
        </p:blipFill>
        <p:spPr>
          <a:xfrm>
            <a:off x="4792680" y="1037880"/>
            <a:ext cx="4088880" cy="1640520"/>
          </a:xfrm>
          <a:prstGeom prst="rect">
            <a:avLst/>
          </a:prstGeom>
          <a:ln>
            <a:noFill/>
          </a:ln>
        </p:spPr>
      </p:pic>
      <p:pic>
        <p:nvPicPr>
          <p:cNvPr id="67" name="Google Shape;214;p35" descr=""/>
          <p:cNvPicPr/>
          <p:nvPr/>
        </p:nvPicPr>
        <p:blipFill>
          <a:blip r:embed="rId2"/>
          <a:stretch/>
        </p:blipFill>
        <p:spPr>
          <a:xfrm>
            <a:off x="4792680" y="3043800"/>
            <a:ext cx="4088880" cy="1184760"/>
          </a:xfrm>
          <a:prstGeom prst="rect">
            <a:avLst/>
          </a:prstGeom>
          <a:ln>
            <a:noFill/>
          </a:ln>
        </p:spPr>
      </p:pic>
    </p:spTree>
  </p:cSld>
  <p:transition spd="slow">
    <p:fade/>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Pipeline - Machine Learning Model</a:t>
            </a:r>
            <a:endParaRPr b="0" lang="en-US" sz="3000" spc="-1" strike="noStrike">
              <a:solidFill>
                <a:srgbClr val="000000"/>
              </a:solidFill>
              <a:latin typeface="Arial"/>
            </a:endParaRPr>
          </a:p>
        </p:txBody>
      </p:sp>
      <p:sp>
        <p:nvSpPr>
          <p:cNvPr id="69" name="CustomShape 2"/>
          <p:cNvSpPr/>
          <p:nvPr/>
        </p:nvSpPr>
        <p:spPr>
          <a:xfrm>
            <a:off x="539640" y="1268280"/>
            <a:ext cx="5005800" cy="2307960"/>
          </a:xfrm>
          <a:prstGeom prst="rect">
            <a:avLst/>
          </a:prstGeom>
          <a:noFill/>
          <a:ln>
            <a:noFill/>
          </a:ln>
        </p:spPr>
        <p:style>
          <a:lnRef idx="0"/>
          <a:fillRef idx="0"/>
          <a:effectRef idx="0"/>
          <a:fontRef idx="minor"/>
        </p:style>
        <p:txBody>
          <a:bodyPr lIns="68400" rIns="68400" tIns="34200" bIns="34200"/>
          <a:p>
            <a:pPr>
              <a:lnSpc>
                <a:spcPct val="100000"/>
              </a:lnSpc>
            </a:pPr>
            <a:r>
              <a:rPr b="0" lang="en-US" sz="1400" spc="-1" strike="noStrike">
                <a:solidFill>
                  <a:srgbClr val="ffffff"/>
                </a:solidFill>
                <a:latin typeface="Century Gothic"/>
                <a:ea typeface="Century Gothic"/>
              </a:rPr>
              <a:t>For our Machine Learning Library, we used Keras</a:t>
            </a:r>
            <a:endParaRPr b="0" lang="en-US" sz="1400" spc="-1" strike="noStrike">
              <a:latin typeface="Arial"/>
            </a:endParaRPr>
          </a:p>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Keras is a Deep Learning Python API that provides an open source interface for neural networks</a:t>
            </a:r>
            <a:endParaRPr b="0" lang="en-US" sz="1900" spc="-1" strike="noStrike">
              <a:latin typeface="Arial"/>
            </a:endParaRPr>
          </a:p>
          <a:p>
            <a:pPr marL="457200" indent="-348840">
              <a:lnSpc>
                <a:spcPct val="100000"/>
              </a:lnSpc>
              <a:buClr>
                <a:srgbClr val="ffffff"/>
              </a:buClr>
              <a:buFont typeface="Century Gothic"/>
              <a:buChar char="-"/>
            </a:pPr>
            <a:r>
              <a:rPr b="0" lang="en-US" sz="1900" spc="-1" strike="noStrike">
                <a:solidFill>
                  <a:srgbClr val="ffffff"/>
                </a:solidFill>
                <a:latin typeface="Century Gothic"/>
                <a:ea typeface="Century Gothic"/>
              </a:rPr>
              <a:t>The neural network library that is used is TensorFlow, which is a open source machine learning library originally developed by Google.</a:t>
            </a:r>
            <a:endParaRPr b="0" lang="en-US" sz="1900" spc="-1" strike="noStrike">
              <a:latin typeface="Arial"/>
            </a:endParaRPr>
          </a:p>
        </p:txBody>
      </p:sp>
      <p:pic>
        <p:nvPicPr>
          <p:cNvPr id="70" name="Google Shape;222;p36" descr=""/>
          <p:cNvPicPr/>
          <p:nvPr/>
        </p:nvPicPr>
        <p:blipFill>
          <a:blip r:embed="rId1"/>
          <a:stretch/>
        </p:blipFill>
        <p:spPr>
          <a:xfrm>
            <a:off x="5725080" y="1268280"/>
            <a:ext cx="2697480" cy="1224720"/>
          </a:xfrm>
          <a:prstGeom prst="rect">
            <a:avLst/>
          </a:prstGeom>
          <a:ln>
            <a:noFill/>
          </a:ln>
        </p:spPr>
      </p:pic>
      <p:pic>
        <p:nvPicPr>
          <p:cNvPr id="71" name="Google Shape;223;p36" descr=""/>
          <p:cNvPicPr/>
          <p:nvPr/>
        </p:nvPicPr>
        <p:blipFill>
          <a:blip r:embed="rId2"/>
          <a:stretch/>
        </p:blipFill>
        <p:spPr>
          <a:xfrm>
            <a:off x="5758560" y="2639160"/>
            <a:ext cx="2697480" cy="1458720"/>
          </a:xfrm>
          <a:prstGeom prst="rect">
            <a:avLst/>
          </a:prstGeom>
          <a:ln>
            <a:noFill/>
          </a:ln>
        </p:spPr>
      </p:pic>
    </p:spTree>
  </p:cSld>
  <p:transition spd="slow">
    <p:fade/>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Pipeline - CNN libraries</a:t>
            </a:r>
            <a:endParaRPr b="0" lang="en-US" sz="3000" spc="-1" strike="noStrike">
              <a:solidFill>
                <a:srgbClr val="000000"/>
              </a:solidFill>
              <a:latin typeface="Arial"/>
            </a:endParaRPr>
          </a:p>
        </p:txBody>
      </p:sp>
      <p:sp>
        <p:nvSpPr>
          <p:cNvPr id="73" name="CustomShape 2"/>
          <p:cNvSpPr/>
          <p:nvPr/>
        </p:nvSpPr>
        <p:spPr>
          <a:xfrm>
            <a:off x="539640" y="1268280"/>
            <a:ext cx="5005800" cy="1347480"/>
          </a:xfrm>
          <a:prstGeom prst="rect">
            <a:avLst/>
          </a:prstGeom>
          <a:noFill/>
          <a:ln>
            <a:noFill/>
          </a:ln>
        </p:spPr>
        <p:style>
          <a:lnRef idx="0"/>
          <a:fillRef idx="0"/>
          <a:effectRef idx="0"/>
          <a:fontRef idx="minor"/>
        </p:style>
        <p:txBody>
          <a:bodyPr lIns="68400" rIns="68400" tIns="34200" bIns="34200"/>
          <a:p>
            <a:pPr>
              <a:lnSpc>
                <a:spcPct val="100000"/>
              </a:lnSpc>
            </a:pPr>
            <a:r>
              <a:rPr b="0" lang="en-US" sz="1400" spc="-1" strike="noStrike">
                <a:solidFill>
                  <a:srgbClr val="ffffff"/>
                </a:solidFill>
                <a:latin typeface="Century Gothic"/>
                <a:ea typeface="Century Gothic"/>
              </a:rPr>
              <a:t>For Object Detection we used the following libraries: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u="sng">
                <a:solidFill>
                  <a:srgbClr val="9454c3"/>
                </a:solidFill>
                <a:uFillTx/>
                <a:latin typeface="Century Gothic"/>
                <a:ea typeface="Century Gothic"/>
                <a:hlinkClick r:id="rId1"/>
              </a:rPr>
              <a:t>https://github.com/matterport/Mask_RCNN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u="sng">
                <a:solidFill>
                  <a:srgbClr val="9454c3"/>
                </a:solidFill>
                <a:uFillTx/>
                <a:latin typeface="Century Gothic"/>
                <a:ea typeface="Century Gothic"/>
                <a:hlinkClick r:id="rId2"/>
              </a:rPr>
              <a:t>https://github.com/experiencor/keras-yolo3</a:t>
            </a:r>
            <a:endParaRPr b="0" lang="en-US" sz="1400" spc="-1" strike="noStrike">
              <a:latin typeface="Arial"/>
            </a:endParaRPr>
          </a:p>
          <a:p>
            <a:pPr>
              <a:lnSpc>
                <a:spcPct val="100000"/>
              </a:lnSpc>
            </a:pPr>
            <a:endParaRPr b="0" lang="en-US" sz="1400" spc="-1" strike="noStrike">
              <a:latin typeface="Arial"/>
            </a:endParaRPr>
          </a:p>
        </p:txBody>
      </p:sp>
      <p:pic>
        <p:nvPicPr>
          <p:cNvPr id="74" name="Google Shape;231;p37" descr=""/>
          <p:cNvPicPr/>
          <p:nvPr/>
        </p:nvPicPr>
        <p:blipFill>
          <a:blip r:embed="rId3"/>
          <a:stretch/>
        </p:blipFill>
        <p:spPr>
          <a:xfrm>
            <a:off x="4635000" y="1600200"/>
            <a:ext cx="4238280" cy="971280"/>
          </a:xfrm>
          <a:prstGeom prst="rect">
            <a:avLst/>
          </a:prstGeom>
          <a:ln>
            <a:noFill/>
          </a:ln>
        </p:spPr>
      </p:pic>
    </p:spTree>
  </p:cSld>
  <p:transition spd="slow">
    <p:fade/>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a:t>
            </a:r>
            <a:r>
              <a:rPr b="0" lang="en-US" sz="3000" spc="-1" strike="noStrike">
                <a:solidFill>
                  <a:srgbClr val="ffffff"/>
                </a:solidFill>
                <a:latin typeface="Century Gothic"/>
                <a:ea typeface="Century Gothic"/>
              </a:rPr>
              <a:t>o</a:t>
            </a:r>
            <a:r>
              <a:rPr b="0" lang="en-US" sz="3000" spc="-1" strike="noStrike">
                <a:solidFill>
                  <a:srgbClr val="ffffff"/>
                </a:solidFill>
                <a:latin typeface="Century Gothic"/>
                <a:ea typeface="Century Gothic"/>
              </a:rPr>
              <a:t>l</a:t>
            </a:r>
            <a:r>
              <a:rPr b="0" lang="en-US" sz="3000" spc="-1" strike="noStrike">
                <a:solidFill>
                  <a:srgbClr val="ffffff"/>
                </a:solidFill>
                <a:latin typeface="Century Gothic"/>
                <a:ea typeface="Century Gothic"/>
              </a:rPr>
              <a:t>u</a:t>
            </a:r>
            <a:r>
              <a:rPr b="0" lang="en-US" sz="3000" spc="-1" strike="noStrike">
                <a:solidFill>
                  <a:srgbClr val="ffffff"/>
                </a:solidFill>
                <a:latin typeface="Century Gothic"/>
                <a:ea typeface="Century Gothic"/>
              </a:rPr>
              <a:t>t</a:t>
            </a:r>
            <a:r>
              <a:rPr b="0" lang="en-US" sz="3000" spc="-1" strike="noStrike">
                <a:solidFill>
                  <a:srgbClr val="ffffff"/>
                </a:solidFill>
                <a:latin typeface="Century Gothic"/>
                <a:ea typeface="Century Gothic"/>
              </a:rPr>
              <a:t>i</a:t>
            </a:r>
            <a:r>
              <a:rPr b="0" lang="en-US" sz="3000" spc="-1" strike="noStrike">
                <a:solidFill>
                  <a:srgbClr val="ffffff"/>
                </a:solidFill>
                <a:latin typeface="Century Gothic"/>
                <a:ea typeface="Century Gothic"/>
              </a:rPr>
              <a:t>o</a:t>
            </a:r>
            <a:r>
              <a:rPr b="0" lang="en-US" sz="3000" spc="-1" strike="noStrike">
                <a:solidFill>
                  <a:srgbClr val="ffffff"/>
                </a:solidFill>
                <a:latin typeface="Century Gothic"/>
                <a:ea typeface="Century Gothic"/>
              </a:rPr>
              <a:t>n</a:t>
            </a:r>
            <a:r>
              <a:rPr b="0" lang="en-US" sz="3000" spc="-1" strike="noStrike">
                <a:solidFill>
                  <a:srgbClr val="ffffff"/>
                </a:solidFill>
                <a:latin typeface="Century Gothic"/>
                <a:ea typeface="Century Gothic"/>
              </a:rPr>
              <a:t> </a:t>
            </a:r>
            <a:r>
              <a:rPr b="0" lang="en-US" sz="3000" spc="-1" strike="noStrike">
                <a:solidFill>
                  <a:srgbClr val="ffffff"/>
                </a:solidFill>
                <a:latin typeface="Century Gothic"/>
                <a:ea typeface="Century Gothic"/>
              </a:rPr>
              <a:t>M</a:t>
            </a:r>
            <a:r>
              <a:rPr b="0" lang="en-US" sz="3000" spc="-1" strike="noStrike">
                <a:solidFill>
                  <a:srgbClr val="ffffff"/>
                </a:solidFill>
                <a:latin typeface="Century Gothic"/>
                <a:ea typeface="Century Gothic"/>
              </a:rPr>
              <a:t>e</a:t>
            </a:r>
            <a:r>
              <a:rPr b="0" lang="en-US" sz="3000" spc="-1" strike="noStrike">
                <a:solidFill>
                  <a:srgbClr val="ffffff"/>
                </a:solidFill>
                <a:latin typeface="Century Gothic"/>
                <a:ea typeface="Century Gothic"/>
              </a:rPr>
              <a:t>t</a:t>
            </a:r>
            <a:r>
              <a:rPr b="0" lang="en-US" sz="3000" spc="-1" strike="noStrike">
                <a:solidFill>
                  <a:srgbClr val="ffffff"/>
                </a:solidFill>
                <a:latin typeface="Century Gothic"/>
                <a:ea typeface="Century Gothic"/>
              </a:rPr>
              <a:t>h</a:t>
            </a:r>
            <a:r>
              <a:rPr b="0" lang="en-US" sz="3000" spc="-1" strike="noStrike">
                <a:solidFill>
                  <a:srgbClr val="ffffff"/>
                </a:solidFill>
                <a:latin typeface="Century Gothic"/>
                <a:ea typeface="Century Gothic"/>
              </a:rPr>
              <a:t>o</a:t>
            </a:r>
            <a:r>
              <a:rPr b="0" lang="en-US" sz="3000" spc="-1" strike="noStrike">
                <a:solidFill>
                  <a:srgbClr val="ffffff"/>
                </a:solidFill>
                <a:latin typeface="Century Gothic"/>
                <a:ea typeface="Century Gothic"/>
              </a:rPr>
              <a:t>d</a:t>
            </a:r>
            <a:endParaRPr b="0" lang="en-US" sz="3000" spc="-1" strike="noStrike">
              <a:solidFill>
                <a:srgbClr val="000000"/>
              </a:solidFill>
              <a:latin typeface="Arial"/>
            </a:endParaRPr>
          </a:p>
        </p:txBody>
      </p:sp>
      <p:grpSp>
        <p:nvGrpSpPr>
          <p:cNvPr id="76" name="Group 2"/>
          <p:cNvGrpSpPr/>
          <p:nvPr/>
        </p:nvGrpSpPr>
        <p:grpSpPr>
          <a:xfrm>
            <a:off x="1293840" y="1258200"/>
            <a:ext cx="2546280" cy="2546280"/>
            <a:chOff x="1293840" y="1258200"/>
            <a:chExt cx="2546280" cy="2546280"/>
          </a:xfrm>
        </p:grpSpPr>
        <p:sp>
          <p:nvSpPr>
            <p:cNvPr id="77" name="CustomShape 3"/>
            <p:cNvSpPr/>
            <p:nvPr/>
          </p:nvSpPr>
          <p:spPr>
            <a:xfrm rot="2700000">
              <a:off x="2286360" y="1011240"/>
              <a:ext cx="561240" cy="3039840"/>
            </a:xfrm>
            <a:prstGeom prst="roundRect">
              <a:avLst>
                <a:gd name="adj" fmla="val 50000"/>
              </a:avLst>
            </a:prstGeom>
            <a:solidFill>
              <a:srgbClr val="0944a1"/>
            </a:solidFill>
            <a:ln>
              <a:noFill/>
            </a:ln>
          </p:spPr>
          <p:style>
            <a:lnRef idx="0"/>
            <a:fillRef idx="0"/>
            <a:effectRef idx="0"/>
            <a:fontRef idx="minor"/>
          </p:style>
        </p:sp>
        <p:sp>
          <p:nvSpPr>
            <p:cNvPr id="78" name="CustomShape 4"/>
            <p:cNvSpPr/>
            <p:nvPr/>
          </p:nvSpPr>
          <p:spPr>
            <a:xfrm>
              <a:off x="1510920" y="3205440"/>
              <a:ext cx="373680" cy="373680"/>
            </a:xfrm>
            <a:prstGeom prst="ellipse">
              <a:avLst/>
            </a:prstGeom>
            <a:solidFill>
              <a:srgbClr val="ffffff"/>
            </a:solidFill>
            <a:ln>
              <a:noFill/>
            </a:ln>
            <a:effectLst>
              <a:outerShdw algn="tl" blurRad="228600" dir="5400000" dist="50800" rotWithShape="0">
                <a:srgbClr val="000000">
                  <a:alpha val="55000"/>
                </a:srgbClr>
              </a:outerShdw>
            </a:effectLst>
          </p:spPr>
          <p:style>
            <a:lnRef idx="0"/>
            <a:fillRef idx="0"/>
            <a:effectRef idx="0"/>
            <a:fontRef idx="minor"/>
          </p:style>
          <p:txBody>
            <a:bodyPr tIns="91440" bIns="91440" anchor="ctr"/>
            <a:p>
              <a:pPr algn="ctr">
                <a:lnSpc>
                  <a:spcPct val="100000"/>
                </a:lnSpc>
              </a:pPr>
              <a:r>
                <a:rPr b="1" lang="en-US" sz="1200" spc="-1" strike="noStrike">
                  <a:solidFill>
                    <a:srgbClr val="0944a1"/>
                  </a:solidFill>
                  <a:latin typeface="Roboto"/>
                  <a:ea typeface="Roboto"/>
                </a:rPr>
                <a:t>1</a:t>
              </a:r>
              <a:endParaRPr b="0" lang="en-US" sz="1200" spc="-1" strike="noStrike">
                <a:latin typeface="Arial"/>
              </a:endParaRPr>
            </a:p>
          </p:txBody>
        </p:sp>
        <p:sp>
          <p:nvSpPr>
            <p:cNvPr id="79" name="CustomShape 5"/>
            <p:cNvSpPr/>
            <p:nvPr/>
          </p:nvSpPr>
          <p:spPr>
            <a:xfrm rot="18900000">
              <a:off x="1501200" y="2241360"/>
              <a:ext cx="2332080" cy="392760"/>
            </a:xfrm>
            <a:prstGeom prst="rect">
              <a:avLst/>
            </a:prstGeom>
            <a:noFill/>
            <a:ln>
              <a:noFill/>
            </a:ln>
          </p:spPr>
          <p:style>
            <a:lnRef idx="0"/>
            <a:fillRef idx="0"/>
            <a:effectRef idx="0"/>
            <a:fontRef idx="minor"/>
          </p:style>
          <p:txBody>
            <a:bodyPr tIns="91440" bIns="91440" anchor="ctr"/>
            <a:p>
              <a:pPr>
                <a:lnSpc>
                  <a:spcPct val="115000"/>
                </a:lnSpc>
              </a:pPr>
              <a:r>
                <a:rPr b="1" lang="en-US" sz="1200" spc="-1" strike="noStrike">
                  <a:solidFill>
                    <a:srgbClr val="ffffff"/>
                  </a:solidFill>
                  <a:latin typeface="Roboto"/>
                  <a:ea typeface="Roboto"/>
                </a:rPr>
                <a:t>Instantiate Keras model</a:t>
              </a:r>
              <a:endParaRPr b="0" lang="en-US" sz="1200" spc="-1" strike="noStrike">
                <a:latin typeface="Arial"/>
              </a:endParaRPr>
            </a:p>
          </p:txBody>
        </p:sp>
      </p:grpSp>
      <p:grpSp>
        <p:nvGrpSpPr>
          <p:cNvPr id="80" name="Group 6"/>
          <p:cNvGrpSpPr/>
          <p:nvPr/>
        </p:nvGrpSpPr>
        <p:grpSpPr>
          <a:xfrm>
            <a:off x="3204360" y="1258200"/>
            <a:ext cx="2546280" cy="2546280"/>
            <a:chOff x="3204360" y="1258200"/>
            <a:chExt cx="2546280" cy="2546280"/>
          </a:xfrm>
        </p:grpSpPr>
        <p:sp>
          <p:nvSpPr>
            <p:cNvPr id="81" name="CustomShape 7"/>
            <p:cNvSpPr/>
            <p:nvPr/>
          </p:nvSpPr>
          <p:spPr>
            <a:xfrm rot="2700000">
              <a:off x="4196880" y="1011240"/>
              <a:ext cx="561240" cy="3039840"/>
            </a:xfrm>
            <a:prstGeom prst="roundRect">
              <a:avLst>
                <a:gd name="adj" fmla="val 50000"/>
              </a:avLst>
            </a:prstGeom>
            <a:solidFill>
              <a:srgbClr val="0d5ddf"/>
            </a:solidFill>
            <a:ln>
              <a:noFill/>
            </a:ln>
          </p:spPr>
          <p:style>
            <a:lnRef idx="0"/>
            <a:fillRef idx="0"/>
            <a:effectRef idx="0"/>
            <a:fontRef idx="minor"/>
          </p:style>
        </p:sp>
        <p:sp>
          <p:nvSpPr>
            <p:cNvPr id="82" name="CustomShape 8"/>
            <p:cNvSpPr/>
            <p:nvPr/>
          </p:nvSpPr>
          <p:spPr>
            <a:xfrm>
              <a:off x="3421080" y="3205440"/>
              <a:ext cx="373680" cy="373680"/>
            </a:xfrm>
            <a:prstGeom prst="ellipse">
              <a:avLst/>
            </a:prstGeom>
            <a:solidFill>
              <a:srgbClr val="ffffff"/>
            </a:solidFill>
            <a:ln>
              <a:noFill/>
            </a:ln>
            <a:effectLst>
              <a:outerShdw algn="tl" blurRad="228600" dir="5400000" dist="50800" rotWithShape="0">
                <a:srgbClr val="000000">
                  <a:alpha val="55000"/>
                </a:srgbClr>
              </a:outerShdw>
            </a:effectLst>
          </p:spPr>
          <p:style>
            <a:lnRef idx="0"/>
            <a:fillRef idx="0"/>
            <a:effectRef idx="0"/>
            <a:fontRef idx="minor"/>
          </p:style>
          <p:txBody>
            <a:bodyPr tIns="91440" bIns="91440" anchor="ctr"/>
            <a:p>
              <a:pPr algn="ctr">
                <a:lnSpc>
                  <a:spcPct val="100000"/>
                </a:lnSpc>
              </a:pPr>
              <a:r>
                <a:rPr b="1" lang="en-US" sz="1200" spc="-1" strike="noStrike">
                  <a:solidFill>
                    <a:srgbClr val="0d5ddf"/>
                  </a:solidFill>
                  <a:latin typeface="Roboto"/>
                  <a:ea typeface="Roboto"/>
                </a:rPr>
                <a:t>2</a:t>
              </a:r>
              <a:endParaRPr b="0" lang="en-US" sz="1200" spc="-1" strike="noStrike">
                <a:latin typeface="Arial"/>
              </a:endParaRPr>
            </a:p>
          </p:txBody>
        </p:sp>
        <p:sp>
          <p:nvSpPr>
            <p:cNvPr id="83" name="CustomShape 9"/>
            <p:cNvSpPr/>
            <p:nvPr/>
          </p:nvSpPr>
          <p:spPr>
            <a:xfrm rot="18900000">
              <a:off x="3410280" y="2241000"/>
              <a:ext cx="2333520" cy="392760"/>
            </a:xfrm>
            <a:prstGeom prst="rect">
              <a:avLst/>
            </a:prstGeom>
            <a:noFill/>
            <a:ln>
              <a:noFill/>
            </a:ln>
          </p:spPr>
          <p:style>
            <a:lnRef idx="0"/>
            <a:fillRef idx="0"/>
            <a:effectRef idx="0"/>
            <a:fontRef idx="minor"/>
          </p:style>
          <p:txBody>
            <a:bodyPr tIns="91440" bIns="91440" anchor="ctr"/>
            <a:p>
              <a:pPr>
                <a:lnSpc>
                  <a:spcPct val="115000"/>
                </a:lnSpc>
              </a:pPr>
              <a:r>
                <a:rPr b="1" lang="en-US" sz="1200" spc="-1" strike="noStrike">
                  <a:solidFill>
                    <a:srgbClr val="ffffff"/>
                  </a:solidFill>
                  <a:latin typeface="Roboto"/>
                  <a:ea typeface="Roboto"/>
                </a:rPr>
                <a:t>Train Model with Library</a:t>
              </a:r>
              <a:endParaRPr b="0" lang="en-US" sz="1200" spc="-1" strike="noStrike">
                <a:latin typeface="Arial"/>
              </a:endParaRPr>
            </a:p>
          </p:txBody>
        </p:sp>
      </p:grpSp>
      <p:grpSp>
        <p:nvGrpSpPr>
          <p:cNvPr id="84" name="Group 10"/>
          <p:cNvGrpSpPr/>
          <p:nvPr/>
        </p:nvGrpSpPr>
        <p:grpSpPr>
          <a:xfrm>
            <a:off x="5124240" y="1258200"/>
            <a:ext cx="2546280" cy="2546280"/>
            <a:chOff x="5124240" y="1258200"/>
            <a:chExt cx="2546280" cy="2546280"/>
          </a:xfrm>
        </p:grpSpPr>
        <p:sp>
          <p:nvSpPr>
            <p:cNvPr id="85" name="CustomShape 11"/>
            <p:cNvSpPr/>
            <p:nvPr/>
          </p:nvSpPr>
          <p:spPr>
            <a:xfrm rot="2700000">
              <a:off x="6116760" y="1011240"/>
              <a:ext cx="561240" cy="3039840"/>
            </a:xfrm>
            <a:prstGeom prst="roundRect">
              <a:avLst>
                <a:gd name="adj" fmla="val 50000"/>
              </a:avLst>
            </a:prstGeom>
            <a:solidFill>
              <a:srgbClr val="307bf3"/>
            </a:solidFill>
            <a:ln>
              <a:noFill/>
            </a:ln>
          </p:spPr>
          <p:style>
            <a:lnRef idx="0"/>
            <a:fillRef idx="0"/>
            <a:effectRef idx="0"/>
            <a:fontRef idx="minor"/>
          </p:style>
        </p:sp>
        <p:sp>
          <p:nvSpPr>
            <p:cNvPr id="86" name="CustomShape 12"/>
            <p:cNvSpPr/>
            <p:nvPr/>
          </p:nvSpPr>
          <p:spPr>
            <a:xfrm>
              <a:off x="5340960" y="3205440"/>
              <a:ext cx="373680" cy="373680"/>
            </a:xfrm>
            <a:prstGeom prst="ellipse">
              <a:avLst/>
            </a:prstGeom>
            <a:solidFill>
              <a:srgbClr val="ffffff"/>
            </a:solidFill>
            <a:ln>
              <a:noFill/>
            </a:ln>
            <a:effectLst>
              <a:outerShdw algn="tl" blurRad="228600" dir="5400000" dist="50800" rotWithShape="0">
                <a:srgbClr val="000000">
                  <a:alpha val="55000"/>
                </a:srgbClr>
              </a:outerShdw>
            </a:effectLst>
          </p:spPr>
          <p:style>
            <a:lnRef idx="0"/>
            <a:fillRef idx="0"/>
            <a:effectRef idx="0"/>
            <a:fontRef idx="minor"/>
          </p:style>
          <p:txBody>
            <a:bodyPr tIns="91440" bIns="91440" anchor="ctr"/>
            <a:p>
              <a:pPr algn="ctr">
                <a:lnSpc>
                  <a:spcPct val="100000"/>
                </a:lnSpc>
              </a:pPr>
              <a:r>
                <a:rPr b="1" lang="en-US" sz="1200" spc="-1" strike="noStrike">
                  <a:solidFill>
                    <a:srgbClr val="307bf3"/>
                  </a:solidFill>
                  <a:latin typeface="Roboto"/>
                  <a:ea typeface="Roboto"/>
                </a:rPr>
                <a:t>3</a:t>
              </a:r>
              <a:endParaRPr b="0" lang="en-US" sz="1200" spc="-1" strike="noStrike">
                <a:latin typeface="Arial"/>
              </a:endParaRPr>
            </a:p>
          </p:txBody>
        </p:sp>
        <p:sp>
          <p:nvSpPr>
            <p:cNvPr id="87" name="CustomShape 13"/>
            <p:cNvSpPr/>
            <p:nvPr/>
          </p:nvSpPr>
          <p:spPr>
            <a:xfrm rot="18900000">
              <a:off x="5323680" y="2238480"/>
              <a:ext cx="2341080" cy="392760"/>
            </a:xfrm>
            <a:prstGeom prst="rect">
              <a:avLst/>
            </a:prstGeom>
            <a:noFill/>
            <a:ln>
              <a:noFill/>
            </a:ln>
          </p:spPr>
          <p:style>
            <a:lnRef idx="0"/>
            <a:fillRef idx="0"/>
            <a:effectRef idx="0"/>
            <a:fontRef idx="minor"/>
          </p:style>
          <p:txBody>
            <a:bodyPr tIns="91440" bIns="91440" anchor="ctr"/>
            <a:p>
              <a:pPr>
                <a:lnSpc>
                  <a:spcPct val="115000"/>
                </a:lnSpc>
              </a:pPr>
              <a:r>
                <a:rPr b="1" lang="en-US" sz="1200" spc="-1" strike="noStrike">
                  <a:solidFill>
                    <a:srgbClr val="ffffff"/>
                  </a:solidFill>
                  <a:latin typeface="Roboto"/>
                  <a:ea typeface="Roboto"/>
                </a:rPr>
                <a:t>Provide Image to Trained Model to detect object</a:t>
              </a:r>
              <a:endParaRPr b="0" lang="en-US" sz="1200" spc="-1" strike="noStrike">
                <a:latin typeface="Arial"/>
              </a:endParaRPr>
            </a:p>
          </p:txBody>
        </p:sp>
      </p:grpSp>
    </p:spTree>
  </p:cSld>
  <p:transition spd="slow">
    <p:fade/>
  </p:transition>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19400" y="449640"/>
            <a:ext cx="7429320" cy="462960"/>
          </a:xfrm>
          <a:prstGeom prst="rect">
            <a:avLst/>
          </a:prstGeom>
          <a:noFill/>
          <a:ln>
            <a:noFill/>
          </a:ln>
        </p:spPr>
        <p:txBody>
          <a:bodyPr lIns="68400" rIns="68400" tIns="34200" bIns="34200" anchor="ctr"/>
          <a:p>
            <a:pPr>
              <a:lnSpc>
                <a:spcPct val="100000"/>
              </a:lnSpc>
            </a:pPr>
            <a:r>
              <a:rPr b="0" lang="en-US" sz="3000" spc="-1" strike="noStrike">
                <a:solidFill>
                  <a:srgbClr val="ffffff"/>
                </a:solidFill>
                <a:latin typeface="Century Gothic"/>
                <a:ea typeface="Century Gothic"/>
              </a:rPr>
              <a:t>Solution Method: Mask-RCNN</a:t>
            </a:r>
            <a:endParaRPr b="0" lang="en-US" sz="3000" spc="-1" strike="noStrike">
              <a:solidFill>
                <a:srgbClr val="000000"/>
              </a:solidFill>
              <a:latin typeface="Arial"/>
            </a:endParaRPr>
          </a:p>
        </p:txBody>
      </p:sp>
      <p:pic>
        <p:nvPicPr>
          <p:cNvPr id="89" name="Google Shape;256;p39" descr=""/>
          <p:cNvPicPr/>
          <p:nvPr/>
        </p:nvPicPr>
        <p:blipFill>
          <a:blip r:embed="rId1"/>
          <a:srcRect l="0" t="0" r="0" b="66373"/>
          <a:stretch/>
        </p:blipFill>
        <p:spPr>
          <a:xfrm>
            <a:off x="419400" y="1041840"/>
            <a:ext cx="3688920" cy="1141560"/>
          </a:xfrm>
          <a:prstGeom prst="rect">
            <a:avLst/>
          </a:prstGeom>
          <a:ln>
            <a:noFill/>
          </a:ln>
        </p:spPr>
      </p:pic>
      <p:pic>
        <p:nvPicPr>
          <p:cNvPr id="90" name="Google Shape;257;p39" descr=""/>
          <p:cNvPicPr/>
          <p:nvPr/>
        </p:nvPicPr>
        <p:blipFill>
          <a:blip r:embed="rId2"/>
          <a:srcRect l="0" t="35472" r="0" b="0"/>
          <a:stretch/>
        </p:blipFill>
        <p:spPr>
          <a:xfrm>
            <a:off x="4794480" y="1041840"/>
            <a:ext cx="3688920" cy="2190960"/>
          </a:xfrm>
          <a:prstGeom prst="rect">
            <a:avLst/>
          </a:prstGeom>
          <a:ln>
            <a:noFill/>
          </a:ln>
        </p:spPr>
      </p:pic>
      <p:sp>
        <p:nvSpPr>
          <p:cNvPr id="91" name="CustomShape 2"/>
          <p:cNvSpPr/>
          <p:nvPr/>
        </p:nvSpPr>
        <p:spPr>
          <a:xfrm>
            <a:off x="419400" y="3467160"/>
            <a:ext cx="3688920" cy="608760"/>
          </a:xfrm>
          <a:prstGeom prst="rect">
            <a:avLst/>
          </a:prstGeom>
          <a:noFill/>
          <a:ln>
            <a:noFill/>
          </a:ln>
        </p:spPr>
        <p:style>
          <a:lnRef idx="0"/>
          <a:fillRef idx="0"/>
          <a:effectRef idx="0"/>
          <a:fontRef idx="minor"/>
        </p:style>
        <p:txBody>
          <a:bodyPr tIns="91440" bIns="91440"/>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Import libraries to use Keras library</a:t>
            </a:r>
            <a:endParaRPr b="0" lang="en-US" sz="1400" spc="-1" strike="noStrike">
              <a:latin typeface="Arial"/>
            </a:endParaRPr>
          </a:p>
        </p:txBody>
      </p:sp>
      <p:sp>
        <p:nvSpPr>
          <p:cNvPr id="92" name="CustomShape 3"/>
          <p:cNvSpPr/>
          <p:nvPr/>
        </p:nvSpPr>
        <p:spPr>
          <a:xfrm>
            <a:off x="4794480" y="3467160"/>
            <a:ext cx="3688920" cy="146124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ffffff"/>
                </a:solidFill>
                <a:latin typeface="Century Gothic"/>
                <a:ea typeface="Century Gothic"/>
              </a:rPr>
              <a:t>Define model parameters</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Width, height, and channels (BGR) of images in convolution layer</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Classes of clarification</a:t>
            </a:r>
            <a:endParaRPr b="0" lang="en-US" sz="1400" spc="-1" strike="noStrike">
              <a:latin typeface="Arial"/>
            </a:endParaRPr>
          </a:p>
          <a:p>
            <a:pPr marL="457200" indent="-317160">
              <a:lnSpc>
                <a:spcPct val="100000"/>
              </a:lnSpc>
              <a:buClr>
                <a:srgbClr val="ffffff"/>
              </a:buClr>
              <a:buFont typeface="Century Gothic"/>
              <a:buChar char="-"/>
            </a:pPr>
            <a:r>
              <a:rPr b="0" lang="en-US" sz="1400" spc="-1" strike="noStrike">
                <a:solidFill>
                  <a:srgbClr val="ffffff"/>
                </a:solidFill>
                <a:latin typeface="Century Gothic"/>
                <a:ea typeface="Century Gothic"/>
              </a:rPr>
              <a:t>Epochs</a:t>
            </a:r>
            <a:endParaRPr b="0" lang="en-US" sz="1400" spc="-1" strike="noStrike">
              <a:latin typeface="Arial"/>
            </a:endParaRPr>
          </a:p>
        </p:txBody>
      </p:sp>
    </p:spTree>
  </p:cSld>
  <p:transition spd="slow">
    <p:fade/>
  </p:transition>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a4193"/>
      </a:dk2>
      <a:lt2>
        <a:srgbClr val="0a4193"/>
      </a:lt2>
      <a:accent1>
        <a:srgbClr val="4a66ac"/>
      </a:accent1>
      <a:accent2>
        <a:srgbClr val="0a4193"/>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a4193"/>
      </a:dk2>
      <a:lt2>
        <a:srgbClr val="0a4193"/>
      </a:lt2>
      <a:accent1>
        <a:srgbClr val="4a66ac"/>
      </a:accent1>
      <a:accent2>
        <a:srgbClr val="0a4193"/>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2022-05-17T21:57:00Z</dcterms:modified>
  <cp:revision>1</cp:revision>
  <dc:subject/>
  <dc:title/>
</cp:coreProperties>
</file>